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3" r:id="rId3"/>
    <p:sldId id="274" r:id="rId4"/>
    <p:sldId id="275" r:id="rId5"/>
    <p:sldId id="282" r:id="rId6"/>
    <p:sldId id="283" r:id="rId7"/>
    <p:sldId id="280" r:id="rId8"/>
    <p:sldId id="277" r:id="rId9"/>
    <p:sldId id="284" r:id="rId10"/>
    <p:sldId id="286" r:id="rId11"/>
    <p:sldId id="287" r:id="rId12"/>
    <p:sldId id="298" r:id="rId13"/>
    <p:sldId id="303" r:id="rId14"/>
    <p:sldId id="299" r:id="rId15"/>
    <p:sldId id="285" r:id="rId16"/>
    <p:sldId id="289" r:id="rId17"/>
    <p:sldId id="288" r:id="rId18"/>
    <p:sldId id="268" r:id="rId19"/>
    <p:sldId id="267" r:id="rId20"/>
    <p:sldId id="269" r:id="rId21"/>
    <p:sldId id="294" r:id="rId22"/>
    <p:sldId id="293" r:id="rId23"/>
    <p:sldId id="270" r:id="rId24"/>
    <p:sldId id="279" r:id="rId25"/>
    <p:sldId id="297" r:id="rId26"/>
    <p:sldId id="278" r:id="rId27"/>
    <p:sldId id="259" r:id="rId28"/>
    <p:sldId id="260" r:id="rId29"/>
    <p:sldId id="261" r:id="rId30"/>
    <p:sldId id="291" r:id="rId31"/>
    <p:sldId id="292" r:id="rId32"/>
    <p:sldId id="262" r:id="rId33"/>
    <p:sldId id="263" r:id="rId34"/>
    <p:sldId id="264" r:id="rId35"/>
    <p:sldId id="265" r:id="rId36"/>
    <p:sldId id="266" r:id="rId37"/>
    <p:sldId id="290" r:id="rId38"/>
    <p:sldId id="295" r:id="rId39"/>
    <p:sldId id="300" r:id="rId40"/>
    <p:sldId id="301" r:id="rId41"/>
    <p:sldId id="302" r:id="rId42"/>
    <p:sldId id="304" r:id="rId43"/>
    <p:sldId id="305" r:id="rId44"/>
    <p:sldId id="306" r:id="rId45"/>
    <p:sldId id="309" r:id="rId46"/>
    <p:sldId id="310" r:id="rId47"/>
    <p:sldId id="311" r:id="rId48"/>
    <p:sldId id="271" r:id="rId49"/>
    <p:sldId id="307" r:id="rId50"/>
    <p:sldId id="308" r:id="rId51"/>
    <p:sldId id="28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798"/>
    <a:srgbClr val="FFCC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5" autoAdjust="0"/>
  </p:normalViewPr>
  <p:slideViewPr>
    <p:cSldViewPr>
      <p:cViewPr varScale="1">
        <p:scale>
          <a:sx n="84" d="100"/>
          <a:sy n="84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93078-1550-421A-A100-FA8878407E73}" type="datetimeFigureOut">
              <a:rPr lang="en-GB" smtClean="0"/>
              <a:t>03/09/2012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E2038-D9A8-4891-A50D-42AF2CC40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2038-D9A8-4891-A50D-42AF2CC409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3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2038-D9A8-4891-A50D-42AF2CC409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0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2038-D9A8-4891-A50D-42AF2CC4090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6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F0E7-7D53-4454-918D-A299EB627807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DD92-1F31-4156-8154-0648B1BE67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5DDB-87D9-4467-B9A1-3C4CF2DD3B28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51D2-8883-4399-BA7E-5B4748D6D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6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3EA7-2315-4C18-A2F0-4319B062F46E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A47F-43C1-4FEF-ACA1-EAD1AF5DE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0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E57B-38BA-4E1B-BC50-4F57493BF87F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5AF9-B85B-4FB4-AED6-4051DFE22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9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6BE5-2399-4F33-B01F-8FEF81F05C6B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CAB6-B825-43B6-A024-9F88855F6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FA41-D0D7-4976-9797-0485A6FE4DCD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38C6-4F82-4DAB-A1F0-16715926B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F638-08FC-4709-9646-ABF11804CB4F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8CAA-4BFA-452D-8BBE-3DE19CE166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8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48EA-B545-400A-A759-D5D89C21FCBA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9FEF-5833-4BB8-94C2-EF12EC233A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9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7664-0F7F-4994-8776-AC38E9CABD9B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2344-3A60-4AEC-B1AF-89B3C7B22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37A9-037E-4B0A-8729-2500E568D91E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00B6-A198-4047-87FD-2EC239A69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20D1-00BE-40A9-9F94-DE14D201FFB0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EFFB-DF3C-49F7-A573-4D60B5CC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7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ab_PP_Banner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F495C-BD4F-4E90-8B7C-1F00812B3794}" type="datetimeFigureOut">
              <a:rPr lang="en-US"/>
              <a:pPr>
                <a:defRPr/>
              </a:pPr>
              <a:t>9/3/2012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A770A-3CEA-4157-8A96-AC3F0C28B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inferne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3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44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5.png"/><Relationship Id="rId7" Type="http://schemas.openxmlformats.org/officeDocument/2006/relationships/image" Target="../media/image530.png"/><Relationship Id="rId12" Type="http://schemas.openxmlformats.org/officeDocument/2006/relationships/image" Target="../media/image5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460.png"/><Relationship Id="rId9" Type="http://schemas.openxmlformats.org/officeDocument/2006/relationships/image" Target="../media/image5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9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460.png"/><Relationship Id="rId10" Type="http://schemas.openxmlformats.org/officeDocument/2006/relationships/image" Target="../media/image550.png"/><Relationship Id="rId4" Type="http://schemas.openxmlformats.org/officeDocument/2006/relationships/image" Target="../media/image55.png"/><Relationship Id="rId9" Type="http://schemas.openxmlformats.org/officeDocument/2006/relationships/image" Target="../media/image5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Segoe" charset="0"/>
              </a:rPr>
              <a:t>Gated Graphs and Causal Inference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Segoe" charset="0"/>
              </a:rPr>
              <a:t>John Winn</a:t>
            </a:r>
            <a:br>
              <a:rPr lang="en-GB" dirty="0" smtClean="0">
                <a:latin typeface="Segoe" charset="0"/>
              </a:rPr>
            </a:br>
            <a:r>
              <a:rPr lang="en-GB" sz="2400" dirty="0" smtClean="0">
                <a:latin typeface="Segoe" charset="0"/>
              </a:rPr>
              <a:t>Microsoft Research, </a:t>
            </a:r>
            <a:r>
              <a:rPr lang="en-GB" sz="2400" dirty="0" smtClean="0">
                <a:latin typeface="Segoe" charset="0"/>
              </a:rPr>
              <a:t>Cambridge</a:t>
            </a:r>
          </a:p>
          <a:p>
            <a:pPr eaLnBrk="1" hangingPunct="1"/>
            <a:r>
              <a:rPr lang="en-GB" sz="2000" i="1" dirty="0" smtClean="0">
                <a:latin typeface="Segoe" charset="0"/>
              </a:rPr>
              <a:t>with lots of input from Tom Minka</a:t>
            </a:r>
            <a:endParaRPr lang="en-GB" sz="2400" i="1" dirty="0" smtClean="0">
              <a:latin typeface="Segoe" charset="0"/>
            </a:endParaRPr>
          </a:p>
          <a:p>
            <a:pPr eaLnBrk="1" hangingPunct="1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egoe" charset="0"/>
              </a:rPr>
              <a:t/>
            </a:r>
            <a:b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egoe" charset="0"/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egoe" charset="0"/>
              </a:rPr>
              <a:t>Networks: Processes and Causality, September 2012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Sego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of Gaussians</a:t>
            </a:r>
            <a:endParaRPr lang="en-GB" dirty="0"/>
          </a:p>
        </p:txBody>
      </p:sp>
      <p:sp>
        <p:nvSpPr>
          <p:cNvPr id="14" name="Right Bracket 13"/>
          <p:cNvSpPr/>
          <p:nvPr/>
        </p:nvSpPr>
        <p:spPr>
          <a:xfrm rot="5400000">
            <a:off x="34018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ket 14"/>
          <p:cNvSpPr/>
          <p:nvPr/>
        </p:nvSpPr>
        <p:spPr>
          <a:xfrm rot="5400000">
            <a:off x="57132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22435" y="5229200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Gate block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25529" y="5048792"/>
            <a:ext cx="66908" cy="282498"/>
          </a:xfrm>
          <a:custGeom>
            <a:avLst/>
            <a:gdLst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59473 w 104078"/>
              <a:gd name="connsiteY8" fmla="*/ 14868 h 312234"/>
              <a:gd name="connsiteX9" fmla="*/ 37170 w 104078"/>
              <a:gd name="connsiteY9" fmla="*/ 7434 h 312234"/>
              <a:gd name="connsiteX10" fmla="*/ 29736 w 104078"/>
              <a:gd name="connsiteY10" fmla="*/ 0 h 312234"/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37170 w 104078"/>
              <a:gd name="connsiteY8" fmla="*/ 7434 h 312234"/>
              <a:gd name="connsiteX9" fmla="*/ 29736 w 104078"/>
              <a:gd name="connsiteY9" fmla="*/ 0 h 312234"/>
              <a:gd name="connsiteX0" fmla="*/ 0 w 104078"/>
              <a:gd name="connsiteY0" fmla="*/ 313205 h 313205"/>
              <a:gd name="connsiteX1" fmla="*/ 74341 w 104078"/>
              <a:gd name="connsiteY1" fmla="*/ 290903 h 313205"/>
              <a:gd name="connsiteX2" fmla="*/ 89209 w 104078"/>
              <a:gd name="connsiteY2" fmla="*/ 276034 h 313205"/>
              <a:gd name="connsiteX3" fmla="*/ 104078 w 104078"/>
              <a:gd name="connsiteY3" fmla="*/ 223995 h 313205"/>
              <a:gd name="connsiteX4" fmla="*/ 96643 w 104078"/>
              <a:gd name="connsiteY4" fmla="*/ 179390 h 313205"/>
              <a:gd name="connsiteX5" fmla="*/ 89209 w 104078"/>
              <a:gd name="connsiteY5" fmla="*/ 142220 h 313205"/>
              <a:gd name="connsiteX6" fmla="*/ 74341 w 104078"/>
              <a:gd name="connsiteY6" fmla="*/ 90181 h 313205"/>
              <a:gd name="connsiteX7" fmla="*/ 37170 w 104078"/>
              <a:gd name="connsiteY7" fmla="*/ 8405 h 313205"/>
              <a:gd name="connsiteX8" fmla="*/ 29736 w 104078"/>
              <a:gd name="connsiteY8" fmla="*/ 971 h 313205"/>
              <a:gd name="connsiteX0" fmla="*/ 0 w 104078"/>
              <a:gd name="connsiteY0" fmla="*/ 304800 h 304800"/>
              <a:gd name="connsiteX1" fmla="*/ 74341 w 104078"/>
              <a:gd name="connsiteY1" fmla="*/ 282498 h 304800"/>
              <a:gd name="connsiteX2" fmla="*/ 89209 w 104078"/>
              <a:gd name="connsiteY2" fmla="*/ 267629 h 304800"/>
              <a:gd name="connsiteX3" fmla="*/ 104078 w 104078"/>
              <a:gd name="connsiteY3" fmla="*/ 215590 h 304800"/>
              <a:gd name="connsiteX4" fmla="*/ 96643 w 104078"/>
              <a:gd name="connsiteY4" fmla="*/ 170985 h 304800"/>
              <a:gd name="connsiteX5" fmla="*/ 89209 w 104078"/>
              <a:gd name="connsiteY5" fmla="*/ 133815 h 304800"/>
              <a:gd name="connsiteX6" fmla="*/ 74341 w 104078"/>
              <a:gd name="connsiteY6" fmla="*/ 81776 h 304800"/>
              <a:gd name="connsiteX7" fmla="*/ 37170 w 104078"/>
              <a:gd name="connsiteY7" fmla="*/ 0 h 304800"/>
              <a:gd name="connsiteX0" fmla="*/ 37171 w 66908"/>
              <a:gd name="connsiteY0" fmla="*/ 282498 h 282498"/>
              <a:gd name="connsiteX1" fmla="*/ 52039 w 66908"/>
              <a:gd name="connsiteY1" fmla="*/ 267629 h 282498"/>
              <a:gd name="connsiteX2" fmla="*/ 66908 w 66908"/>
              <a:gd name="connsiteY2" fmla="*/ 215590 h 282498"/>
              <a:gd name="connsiteX3" fmla="*/ 59473 w 66908"/>
              <a:gd name="connsiteY3" fmla="*/ 170985 h 282498"/>
              <a:gd name="connsiteX4" fmla="*/ 52039 w 66908"/>
              <a:gd name="connsiteY4" fmla="*/ 133815 h 282498"/>
              <a:gd name="connsiteX5" fmla="*/ 37171 w 66908"/>
              <a:gd name="connsiteY5" fmla="*/ 81776 h 282498"/>
              <a:gd name="connsiteX6" fmla="*/ 0 w 66908"/>
              <a:gd name="connsiteY6" fmla="*/ 0 h 2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8" h="282498">
                <a:moveTo>
                  <a:pt x="37171" y="282498"/>
                </a:moveTo>
                <a:cubicBezTo>
                  <a:pt x="43257" y="279020"/>
                  <a:pt x="47083" y="272585"/>
                  <a:pt x="52039" y="267629"/>
                </a:cubicBezTo>
                <a:cubicBezTo>
                  <a:pt x="55544" y="257114"/>
                  <a:pt x="66908" y="224922"/>
                  <a:pt x="66908" y="215590"/>
                </a:cubicBezTo>
                <a:cubicBezTo>
                  <a:pt x="66908" y="200517"/>
                  <a:pt x="62170" y="185815"/>
                  <a:pt x="59473" y="170985"/>
                </a:cubicBezTo>
                <a:cubicBezTo>
                  <a:pt x="57213" y="158553"/>
                  <a:pt x="55103" y="146073"/>
                  <a:pt x="52039" y="133815"/>
                </a:cubicBezTo>
                <a:cubicBezTo>
                  <a:pt x="41425" y="91357"/>
                  <a:pt x="45844" y="104078"/>
                  <a:pt x="37171" y="81776"/>
                </a:cubicBezTo>
                <a:cubicBezTo>
                  <a:pt x="28498" y="59474"/>
                  <a:pt x="7434" y="14868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=2)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1" y="2542722"/>
            <a:ext cx="5577406" cy="34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44440" y="1935493"/>
            <a:ext cx="1418429" cy="212948"/>
            <a:chOff x="7960568" y="2389076"/>
            <a:chExt cx="1259632" cy="39604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960568" y="2389076"/>
              <a:ext cx="1259632" cy="396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960568" y="2389076"/>
              <a:ext cx="1259632" cy="396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of Gaussians</a:t>
            </a:r>
            <a:endParaRPr lang="en-GB" dirty="0"/>
          </a:p>
        </p:txBody>
      </p:sp>
      <p:sp>
        <p:nvSpPr>
          <p:cNvPr id="13" name="Right Bracket 12"/>
          <p:cNvSpPr/>
          <p:nvPr/>
        </p:nvSpPr>
        <p:spPr>
          <a:xfrm rot="5400000">
            <a:off x="34018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ket 13"/>
          <p:cNvSpPr/>
          <p:nvPr/>
        </p:nvSpPr>
        <p:spPr>
          <a:xfrm rot="5400000">
            <a:off x="57132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22435" y="5229200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Gate block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325529" y="5048792"/>
            <a:ext cx="66908" cy="282498"/>
          </a:xfrm>
          <a:custGeom>
            <a:avLst/>
            <a:gdLst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59473 w 104078"/>
              <a:gd name="connsiteY8" fmla="*/ 14868 h 312234"/>
              <a:gd name="connsiteX9" fmla="*/ 37170 w 104078"/>
              <a:gd name="connsiteY9" fmla="*/ 7434 h 312234"/>
              <a:gd name="connsiteX10" fmla="*/ 29736 w 104078"/>
              <a:gd name="connsiteY10" fmla="*/ 0 h 312234"/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37170 w 104078"/>
              <a:gd name="connsiteY8" fmla="*/ 7434 h 312234"/>
              <a:gd name="connsiteX9" fmla="*/ 29736 w 104078"/>
              <a:gd name="connsiteY9" fmla="*/ 0 h 312234"/>
              <a:gd name="connsiteX0" fmla="*/ 0 w 104078"/>
              <a:gd name="connsiteY0" fmla="*/ 313205 h 313205"/>
              <a:gd name="connsiteX1" fmla="*/ 74341 w 104078"/>
              <a:gd name="connsiteY1" fmla="*/ 290903 h 313205"/>
              <a:gd name="connsiteX2" fmla="*/ 89209 w 104078"/>
              <a:gd name="connsiteY2" fmla="*/ 276034 h 313205"/>
              <a:gd name="connsiteX3" fmla="*/ 104078 w 104078"/>
              <a:gd name="connsiteY3" fmla="*/ 223995 h 313205"/>
              <a:gd name="connsiteX4" fmla="*/ 96643 w 104078"/>
              <a:gd name="connsiteY4" fmla="*/ 179390 h 313205"/>
              <a:gd name="connsiteX5" fmla="*/ 89209 w 104078"/>
              <a:gd name="connsiteY5" fmla="*/ 142220 h 313205"/>
              <a:gd name="connsiteX6" fmla="*/ 74341 w 104078"/>
              <a:gd name="connsiteY6" fmla="*/ 90181 h 313205"/>
              <a:gd name="connsiteX7" fmla="*/ 37170 w 104078"/>
              <a:gd name="connsiteY7" fmla="*/ 8405 h 313205"/>
              <a:gd name="connsiteX8" fmla="*/ 29736 w 104078"/>
              <a:gd name="connsiteY8" fmla="*/ 971 h 313205"/>
              <a:gd name="connsiteX0" fmla="*/ 0 w 104078"/>
              <a:gd name="connsiteY0" fmla="*/ 304800 h 304800"/>
              <a:gd name="connsiteX1" fmla="*/ 74341 w 104078"/>
              <a:gd name="connsiteY1" fmla="*/ 282498 h 304800"/>
              <a:gd name="connsiteX2" fmla="*/ 89209 w 104078"/>
              <a:gd name="connsiteY2" fmla="*/ 267629 h 304800"/>
              <a:gd name="connsiteX3" fmla="*/ 104078 w 104078"/>
              <a:gd name="connsiteY3" fmla="*/ 215590 h 304800"/>
              <a:gd name="connsiteX4" fmla="*/ 96643 w 104078"/>
              <a:gd name="connsiteY4" fmla="*/ 170985 h 304800"/>
              <a:gd name="connsiteX5" fmla="*/ 89209 w 104078"/>
              <a:gd name="connsiteY5" fmla="*/ 133815 h 304800"/>
              <a:gd name="connsiteX6" fmla="*/ 74341 w 104078"/>
              <a:gd name="connsiteY6" fmla="*/ 81776 h 304800"/>
              <a:gd name="connsiteX7" fmla="*/ 37170 w 104078"/>
              <a:gd name="connsiteY7" fmla="*/ 0 h 304800"/>
              <a:gd name="connsiteX0" fmla="*/ 37171 w 66908"/>
              <a:gd name="connsiteY0" fmla="*/ 282498 h 282498"/>
              <a:gd name="connsiteX1" fmla="*/ 52039 w 66908"/>
              <a:gd name="connsiteY1" fmla="*/ 267629 h 282498"/>
              <a:gd name="connsiteX2" fmla="*/ 66908 w 66908"/>
              <a:gd name="connsiteY2" fmla="*/ 215590 h 282498"/>
              <a:gd name="connsiteX3" fmla="*/ 59473 w 66908"/>
              <a:gd name="connsiteY3" fmla="*/ 170985 h 282498"/>
              <a:gd name="connsiteX4" fmla="*/ 52039 w 66908"/>
              <a:gd name="connsiteY4" fmla="*/ 133815 h 282498"/>
              <a:gd name="connsiteX5" fmla="*/ 37171 w 66908"/>
              <a:gd name="connsiteY5" fmla="*/ 81776 h 282498"/>
              <a:gd name="connsiteX6" fmla="*/ 0 w 66908"/>
              <a:gd name="connsiteY6" fmla="*/ 0 h 2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8" h="282498">
                <a:moveTo>
                  <a:pt x="37171" y="282498"/>
                </a:moveTo>
                <a:cubicBezTo>
                  <a:pt x="43257" y="279020"/>
                  <a:pt x="47083" y="272585"/>
                  <a:pt x="52039" y="267629"/>
                </a:cubicBezTo>
                <a:cubicBezTo>
                  <a:pt x="55544" y="257114"/>
                  <a:pt x="66908" y="224922"/>
                  <a:pt x="66908" y="215590"/>
                </a:cubicBezTo>
                <a:cubicBezTo>
                  <a:pt x="66908" y="200517"/>
                  <a:pt x="62170" y="185815"/>
                  <a:pt x="59473" y="170985"/>
                </a:cubicBezTo>
                <a:cubicBezTo>
                  <a:pt x="57213" y="158553"/>
                  <a:pt x="55103" y="146073"/>
                  <a:pt x="52039" y="133815"/>
                </a:cubicBezTo>
                <a:cubicBezTo>
                  <a:pt x="41425" y="91357"/>
                  <a:pt x="45844" y="104078"/>
                  <a:pt x="37171" y="81776"/>
                </a:cubicBezTo>
                <a:cubicBezTo>
                  <a:pt x="28498" y="59474"/>
                  <a:pt x="7434" y="14868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=2)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" y="2541588"/>
            <a:ext cx="5576490" cy="345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99792" y="1935493"/>
            <a:ext cx="1418429" cy="212948"/>
            <a:chOff x="7960568" y="2389076"/>
            <a:chExt cx="1259632" cy="39604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960568" y="2389076"/>
              <a:ext cx="1259632" cy="396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960568" y="2389076"/>
              <a:ext cx="1259632" cy="396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Selection</a:t>
            </a:r>
            <a:endParaRPr lang="en-GB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3491880" y="1268760"/>
            <a:ext cx="288032" cy="2448272"/>
          </a:xfrm>
          <a:prstGeom prst="leftBrace">
            <a:avLst>
              <a:gd name="adj1" fmla="val 5859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 rot="5400000">
            <a:off x="6864283" y="1280733"/>
            <a:ext cx="288032" cy="2424326"/>
          </a:xfrm>
          <a:prstGeom prst="leftBrace">
            <a:avLst>
              <a:gd name="adj1" fmla="val 5859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54530" y="1843236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Model 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568" y="1843236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Model 2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948857"/>
            <a:ext cx="5655129" cy="28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Selection</a:t>
            </a:r>
            <a:endParaRPr lang="en-GB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3491880" y="1195164"/>
            <a:ext cx="288032" cy="2448272"/>
          </a:xfrm>
          <a:prstGeom prst="leftBrace">
            <a:avLst>
              <a:gd name="adj1" fmla="val 5859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 rot="5400000">
            <a:off x="6864283" y="1207137"/>
            <a:ext cx="288032" cy="2424326"/>
          </a:xfrm>
          <a:prstGeom prst="leftBrace">
            <a:avLst>
              <a:gd name="adj1" fmla="val 5859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185568" y="1843236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Model 2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6" y="2653514"/>
            <a:ext cx="7919292" cy="36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4530" y="1843236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Model 1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learning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229200"/>
            <a:ext cx="164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Edge presence/absence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805264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Edge type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5229200"/>
            <a:ext cx="164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Variable presence/absence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27026"/>
            <a:ext cx="8064896" cy="40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61090" y="1727026"/>
            <a:ext cx="2503398" cy="487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81413" y="1727026"/>
            <a:ext cx="2779677" cy="487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681413" y="3017044"/>
            <a:ext cx="0" cy="1928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image edge model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174"/>
            <a:ext cx="6768752" cy="403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14375"/>
            <a:ext cx="8640960" cy="1143000"/>
          </a:xfrm>
        </p:spPr>
        <p:txBody>
          <a:bodyPr/>
          <a:lstStyle/>
          <a:p>
            <a:r>
              <a:rPr lang="en-GB" smtClean="0"/>
              <a:t>Example: </a:t>
            </a:r>
            <a:r>
              <a:rPr lang="en-GB" dirty="0" smtClean="0"/>
              <a:t>genetic association study</a:t>
            </a:r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76664" cy="45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D-separation </a:t>
            </a:r>
            <a:br>
              <a:rPr lang="en-GB" sz="3600" dirty="0" smtClean="0"/>
            </a:br>
            <a:r>
              <a:rPr lang="en-GB" sz="3600" dirty="0" smtClean="0"/>
              <a:t>in gated graphs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29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d-separation in factor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Tests whether X independent of Y given Z.</a:t>
            </a:r>
            <a:endParaRPr lang="en-GB" dirty="0"/>
          </a:p>
        </p:txBody>
      </p:sp>
      <p:pic>
        <p:nvPicPr>
          <p:cNvPr id="41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2" y="2529349"/>
            <a:ext cx="3650436" cy="29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Freeform 52"/>
          <p:cNvSpPr/>
          <p:nvPr/>
        </p:nvSpPr>
        <p:spPr>
          <a:xfrm>
            <a:off x="866259" y="3020388"/>
            <a:ext cx="369244" cy="1793472"/>
          </a:xfrm>
          <a:custGeom>
            <a:avLst/>
            <a:gdLst>
              <a:gd name="connsiteX0" fmla="*/ 0 w 480448"/>
              <a:gd name="connsiteY0" fmla="*/ 0 h 1317356"/>
              <a:gd name="connsiteX1" fmla="*/ 38746 w 480448"/>
              <a:gd name="connsiteY1" fmla="*/ 61993 h 1317356"/>
              <a:gd name="connsiteX2" fmla="*/ 54244 w 480448"/>
              <a:gd name="connsiteY2" fmla="*/ 85241 h 1317356"/>
              <a:gd name="connsiteX3" fmla="*/ 85241 w 480448"/>
              <a:gd name="connsiteY3" fmla="*/ 100739 h 1317356"/>
              <a:gd name="connsiteX4" fmla="*/ 131736 w 480448"/>
              <a:gd name="connsiteY4" fmla="*/ 139485 h 1317356"/>
              <a:gd name="connsiteX5" fmla="*/ 185980 w 480448"/>
              <a:gd name="connsiteY5" fmla="*/ 185980 h 1317356"/>
              <a:gd name="connsiteX6" fmla="*/ 232475 w 480448"/>
              <a:gd name="connsiteY6" fmla="*/ 263471 h 1317356"/>
              <a:gd name="connsiteX7" fmla="*/ 271221 w 480448"/>
              <a:gd name="connsiteY7" fmla="*/ 309966 h 1317356"/>
              <a:gd name="connsiteX8" fmla="*/ 294468 w 480448"/>
              <a:gd name="connsiteY8" fmla="*/ 395207 h 1317356"/>
              <a:gd name="connsiteX9" fmla="*/ 309966 w 480448"/>
              <a:gd name="connsiteY9" fmla="*/ 464949 h 1317356"/>
              <a:gd name="connsiteX10" fmla="*/ 325465 w 480448"/>
              <a:gd name="connsiteY10" fmla="*/ 503695 h 1317356"/>
              <a:gd name="connsiteX11" fmla="*/ 340963 w 480448"/>
              <a:gd name="connsiteY11" fmla="*/ 565688 h 1317356"/>
              <a:gd name="connsiteX12" fmla="*/ 364210 w 480448"/>
              <a:gd name="connsiteY12" fmla="*/ 635430 h 1317356"/>
              <a:gd name="connsiteX13" fmla="*/ 371960 w 480448"/>
              <a:gd name="connsiteY13" fmla="*/ 658678 h 1317356"/>
              <a:gd name="connsiteX14" fmla="*/ 395207 w 480448"/>
              <a:gd name="connsiteY14" fmla="*/ 767166 h 1317356"/>
              <a:gd name="connsiteX15" fmla="*/ 402956 w 480448"/>
              <a:gd name="connsiteY15" fmla="*/ 790414 h 1317356"/>
              <a:gd name="connsiteX16" fmla="*/ 410705 w 480448"/>
              <a:gd name="connsiteY16" fmla="*/ 821410 h 1317356"/>
              <a:gd name="connsiteX17" fmla="*/ 426204 w 480448"/>
              <a:gd name="connsiteY17" fmla="*/ 875654 h 1317356"/>
              <a:gd name="connsiteX18" fmla="*/ 433953 w 480448"/>
              <a:gd name="connsiteY18" fmla="*/ 945397 h 1317356"/>
              <a:gd name="connsiteX19" fmla="*/ 441702 w 480448"/>
              <a:gd name="connsiteY19" fmla="*/ 1038386 h 1317356"/>
              <a:gd name="connsiteX20" fmla="*/ 449451 w 480448"/>
              <a:gd name="connsiteY20" fmla="*/ 1092630 h 1317356"/>
              <a:gd name="connsiteX21" fmla="*/ 457200 w 480448"/>
              <a:gd name="connsiteY21" fmla="*/ 1162373 h 1317356"/>
              <a:gd name="connsiteX22" fmla="*/ 472699 w 480448"/>
              <a:gd name="connsiteY22" fmla="*/ 1216617 h 1317356"/>
              <a:gd name="connsiteX23" fmla="*/ 480448 w 480448"/>
              <a:gd name="connsiteY23" fmla="*/ 1317356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0448" h="1317356">
                <a:moveTo>
                  <a:pt x="0" y="0"/>
                </a:moveTo>
                <a:cubicBezTo>
                  <a:pt x="26031" y="65075"/>
                  <a:pt x="572" y="16183"/>
                  <a:pt x="38746" y="61993"/>
                </a:cubicBezTo>
                <a:cubicBezTo>
                  <a:pt x="44708" y="69148"/>
                  <a:pt x="47089" y="79279"/>
                  <a:pt x="54244" y="85241"/>
                </a:cubicBezTo>
                <a:cubicBezTo>
                  <a:pt x="63118" y="92636"/>
                  <a:pt x="75777" y="94114"/>
                  <a:pt x="85241" y="100739"/>
                </a:cubicBezTo>
                <a:cubicBezTo>
                  <a:pt x="101769" y="112308"/>
                  <a:pt x="115811" y="127099"/>
                  <a:pt x="131736" y="139485"/>
                </a:cubicBezTo>
                <a:cubicBezTo>
                  <a:pt x="168544" y="168113"/>
                  <a:pt x="146197" y="140513"/>
                  <a:pt x="185980" y="185980"/>
                </a:cubicBezTo>
                <a:cubicBezTo>
                  <a:pt x="221153" y="226178"/>
                  <a:pt x="201399" y="211677"/>
                  <a:pt x="232475" y="263471"/>
                </a:cubicBezTo>
                <a:cubicBezTo>
                  <a:pt x="246293" y="286502"/>
                  <a:pt x="254403" y="293149"/>
                  <a:pt x="271221" y="309966"/>
                </a:cubicBezTo>
                <a:cubicBezTo>
                  <a:pt x="282354" y="343366"/>
                  <a:pt x="285729" y="351511"/>
                  <a:pt x="294468" y="395207"/>
                </a:cubicBezTo>
                <a:cubicBezTo>
                  <a:pt x="297539" y="410561"/>
                  <a:pt x="304494" y="448534"/>
                  <a:pt x="309966" y="464949"/>
                </a:cubicBezTo>
                <a:cubicBezTo>
                  <a:pt x="314365" y="478145"/>
                  <a:pt x="321374" y="490400"/>
                  <a:pt x="325465" y="503695"/>
                </a:cubicBezTo>
                <a:cubicBezTo>
                  <a:pt x="331729" y="524053"/>
                  <a:pt x="334227" y="545481"/>
                  <a:pt x="340963" y="565688"/>
                </a:cubicBezTo>
                <a:lnTo>
                  <a:pt x="364210" y="635430"/>
                </a:lnTo>
                <a:cubicBezTo>
                  <a:pt x="366793" y="643179"/>
                  <a:pt x="370358" y="650668"/>
                  <a:pt x="371960" y="658678"/>
                </a:cubicBezTo>
                <a:cubicBezTo>
                  <a:pt x="377890" y="688330"/>
                  <a:pt x="385782" y="734178"/>
                  <a:pt x="395207" y="767166"/>
                </a:cubicBezTo>
                <a:cubicBezTo>
                  <a:pt x="397451" y="775020"/>
                  <a:pt x="400712" y="782560"/>
                  <a:pt x="402956" y="790414"/>
                </a:cubicBezTo>
                <a:cubicBezTo>
                  <a:pt x="405882" y="800654"/>
                  <a:pt x="407779" y="811170"/>
                  <a:pt x="410705" y="821410"/>
                </a:cubicBezTo>
                <a:cubicBezTo>
                  <a:pt x="432950" y="899269"/>
                  <a:pt x="401964" y="778705"/>
                  <a:pt x="426204" y="875654"/>
                </a:cubicBezTo>
                <a:cubicBezTo>
                  <a:pt x="428787" y="898902"/>
                  <a:pt x="431735" y="922112"/>
                  <a:pt x="433953" y="945397"/>
                </a:cubicBezTo>
                <a:cubicBezTo>
                  <a:pt x="436902" y="976361"/>
                  <a:pt x="438446" y="1007453"/>
                  <a:pt x="441702" y="1038386"/>
                </a:cubicBezTo>
                <a:cubicBezTo>
                  <a:pt x="443614" y="1056551"/>
                  <a:pt x="447186" y="1074506"/>
                  <a:pt x="449451" y="1092630"/>
                </a:cubicBezTo>
                <a:cubicBezTo>
                  <a:pt x="452352" y="1115840"/>
                  <a:pt x="452889" y="1139383"/>
                  <a:pt x="457200" y="1162373"/>
                </a:cubicBezTo>
                <a:cubicBezTo>
                  <a:pt x="460666" y="1180856"/>
                  <a:pt x="467533" y="1198536"/>
                  <a:pt x="472699" y="1216617"/>
                </a:cubicBezTo>
                <a:cubicBezTo>
                  <a:pt x="480663" y="1312181"/>
                  <a:pt x="480448" y="1278503"/>
                  <a:pt x="480448" y="1317356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57" y="2492896"/>
            <a:ext cx="3547284" cy="297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Freeform 58"/>
          <p:cNvSpPr/>
          <p:nvPr/>
        </p:nvSpPr>
        <p:spPr>
          <a:xfrm>
            <a:off x="5483173" y="2928131"/>
            <a:ext cx="731038" cy="245159"/>
          </a:xfrm>
          <a:custGeom>
            <a:avLst/>
            <a:gdLst>
              <a:gd name="connsiteX0" fmla="*/ 0 w 805912"/>
              <a:gd name="connsiteY0" fmla="*/ 0 h 263471"/>
              <a:gd name="connsiteX1" fmla="*/ 69743 w 805912"/>
              <a:gd name="connsiteY1" fmla="*/ 61994 h 263471"/>
              <a:gd name="connsiteX2" fmla="*/ 139485 w 805912"/>
              <a:gd name="connsiteY2" fmla="*/ 100739 h 263471"/>
              <a:gd name="connsiteX3" fmla="*/ 209227 w 805912"/>
              <a:gd name="connsiteY3" fmla="*/ 147234 h 263471"/>
              <a:gd name="connsiteX4" fmla="*/ 232475 w 805912"/>
              <a:gd name="connsiteY4" fmla="*/ 162733 h 263471"/>
              <a:gd name="connsiteX5" fmla="*/ 263472 w 805912"/>
              <a:gd name="connsiteY5" fmla="*/ 185980 h 263471"/>
              <a:gd name="connsiteX6" fmla="*/ 294468 w 805912"/>
              <a:gd name="connsiteY6" fmla="*/ 201478 h 263471"/>
              <a:gd name="connsiteX7" fmla="*/ 317716 w 805912"/>
              <a:gd name="connsiteY7" fmla="*/ 224726 h 263471"/>
              <a:gd name="connsiteX8" fmla="*/ 364210 w 805912"/>
              <a:gd name="connsiteY8" fmla="*/ 240224 h 263471"/>
              <a:gd name="connsiteX9" fmla="*/ 426204 w 805912"/>
              <a:gd name="connsiteY9" fmla="*/ 263471 h 263471"/>
              <a:gd name="connsiteX10" fmla="*/ 557939 w 805912"/>
              <a:gd name="connsiteY10" fmla="*/ 240224 h 263471"/>
              <a:gd name="connsiteX11" fmla="*/ 604434 w 805912"/>
              <a:gd name="connsiteY11" fmla="*/ 224726 h 263471"/>
              <a:gd name="connsiteX12" fmla="*/ 658678 w 805912"/>
              <a:gd name="connsiteY12" fmla="*/ 178231 h 263471"/>
              <a:gd name="connsiteX13" fmla="*/ 681926 w 805912"/>
              <a:gd name="connsiteY13" fmla="*/ 170482 h 263471"/>
              <a:gd name="connsiteX14" fmla="*/ 712922 w 805912"/>
              <a:gd name="connsiteY14" fmla="*/ 154983 h 263471"/>
              <a:gd name="connsiteX15" fmla="*/ 751668 w 805912"/>
              <a:gd name="connsiteY15" fmla="*/ 85241 h 263471"/>
              <a:gd name="connsiteX16" fmla="*/ 767166 w 805912"/>
              <a:gd name="connsiteY16" fmla="*/ 61994 h 263471"/>
              <a:gd name="connsiteX17" fmla="*/ 782665 w 805912"/>
              <a:gd name="connsiteY17" fmla="*/ 46495 h 263471"/>
              <a:gd name="connsiteX18" fmla="*/ 805912 w 805912"/>
              <a:gd name="connsiteY18" fmla="*/ 7749 h 2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5912" h="263471">
                <a:moveTo>
                  <a:pt x="0" y="0"/>
                </a:moveTo>
                <a:cubicBezTo>
                  <a:pt x="23248" y="20665"/>
                  <a:pt x="44527" y="43783"/>
                  <a:pt x="69743" y="61994"/>
                </a:cubicBezTo>
                <a:cubicBezTo>
                  <a:pt x="91302" y="77564"/>
                  <a:pt x="116793" y="86872"/>
                  <a:pt x="139485" y="100739"/>
                </a:cubicBezTo>
                <a:cubicBezTo>
                  <a:pt x="163326" y="115308"/>
                  <a:pt x="185980" y="131736"/>
                  <a:pt x="209227" y="147234"/>
                </a:cubicBezTo>
                <a:cubicBezTo>
                  <a:pt x="216976" y="152400"/>
                  <a:pt x="225024" y="157145"/>
                  <a:pt x="232475" y="162733"/>
                </a:cubicBezTo>
                <a:cubicBezTo>
                  <a:pt x="242807" y="170482"/>
                  <a:pt x="252520" y="179135"/>
                  <a:pt x="263472" y="185980"/>
                </a:cubicBezTo>
                <a:cubicBezTo>
                  <a:pt x="273268" y="192102"/>
                  <a:pt x="285068" y="194764"/>
                  <a:pt x="294468" y="201478"/>
                </a:cubicBezTo>
                <a:cubicBezTo>
                  <a:pt x="303386" y="207848"/>
                  <a:pt x="308136" y="219404"/>
                  <a:pt x="317716" y="224726"/>
                </a:cubicBezTo>
                <a:cubicBezTo>
                  <a:pt x="331996" y="232660"/>
                  <a:pt x="348712" y="235058"/>
                  <a:pt x="364210" y="240224"/>
                </a:cubicBezTo>
                <a:cubicBezTo>
                  <a:pt x="400660" y="252374"/>
                  <a:pt x="379865" y="244936"/>
                  <a:pt x="426204" y="263471"/>
                </a:cubicBezTo>
                <a:cubicBezTo>
                  <a:pt x="552676" y="252932"/>
                  <a:pt x="481541" y="268005"/>
                  <a:pt x="557939" y="240224"/>
                </a:cubicBezTo>
                <a:cubicBezTo>
                  <a:pt x="573292" y="234641"/>
                  <a:pt x="604434" y="224726"/>
                  <a:pt x="604434" y="224726"/>
                </a:cubicBezTo>
                <a:cubicBezTo>
                  <a:pt x="622755" y="206405"/>
                  <a:pt x="635483" y="191485"/>
                  <a:pt x="658678" y="178231"/>
                </a:cubicBezTo>
                <a:cubicBezTo>
                  <a:pt x="665770" y="174178"/>
                  <a:pt x="674418" y="173700"/>
                  <a:pt x="681926" y="170482"/>
                </a:cubicBezTo>
                <a:cubicBezTo>
                  <a:pt x="692544" y="165931"/>
                  <a:pt x="702590" y="160149"/>
                  <a:pt x="712922" y="154983"/>
                </a:cubicBezTo>
                <a:cubicBezTo>
                  <a:pt x="726563" y="114066"/>
                  <a:pt x="716141" y="138532"/>
                  <a:pt x="751668" y="85241"/>
                </a:cubicBezTo>
                <a:cubicBezTo>
                  <a:pt x="756834" y="77492"/>
                  <a:pt x="760581" y="68579"/>
                  <a:pt x="767166" y="61994"/>
                </a:cubicBezTo>
                <a:cubicBezTo>
                  <a:pt x="772332" y="56828"/>
                  <a:pt x="778101" y="52200"/>
                  <a:pt x="782665" y="46495"/>
                </a:cubicBezTo>
                <a:cubicBezTo>
                  <a:pt x="795134" y="30909"/>
                  <a:pt x="797864" y="23846"/>
                  <a:pt x="805912" y="7749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2844353" y="3020388"/>
            <a:ext cx="369244" cy="1793472"/>
          </a:xfrm>
          <a:custGeom>
            <a:avLst/>
            <a:gdLst>
              <a:gd name="connsiteX0" fmla="*/ 0 w 480448"/>
              <a:gd name="connsiteY0" fmla="*/ 0 h 1317356"/>
              <a:gd name="connsiteX1" fmla="*/ 38746 w 480448"/>
              <a:gd name="connsiteY1" fmla="*/ 61993 h 1317356"/>
              <a:gd name="connsiteX2" fmla="*/ 54244 w 480448"/>
              <a:gd name="connsiteY2" fmla="*/ 85241 h 1317356"/>
              <a:gd name="connsiteX3" fmla="*/ 85241 w 480448"/>
              <a:gd name="connsiteY3" fmla="*/ 100739 h 1317356"/>
              <a:gd name="connsiteX4" fmla="*/ 131736 w 480448"/>
              <a:gd name="connsiteY4" fmla="*/ 139485 h 1317356"/>
              <a:gd name="connsiteX5" fmla="*/ 185980 w 480448"/>
              <a:gd name="connsiteY5" fmla="*/ 185980 h 1317356"/>
              <a:gd name="connsiteX6" fmla="*/ 232475 w 480448"/>
              <a:gd name="connsiteY6" fmla="*/ 263471 h 1317356"/>
              <a:gd name="connsiteX7" fmla="*/ 271221 w 480448"/>
              <a:gd name="connsiteY7" fmla="*/ 309966 h 1317356"/>
              <a:gd name="connsiteX8" fmla="*/ 294468 w 480448"/>
              <a:gd name="connsiteY8" fmla="*/ 395207 h 1317356"/>
              <a:gd name="connsiteX9" fmla="*/ 309966 w 480448"/>
              <a:gd name="connsiteY9" fmla="*/ 464949 h 1317356"/>
              <a:gd name="connsiteX10" fmla="*/ 325465 w 480448"/>
              <a:gd name="connsiteY10" fmla="*/ 503695 h 1317356"/>
              <a:gd name="connsiteX11" fmla="*/ 340963 w 480448"/>
              <a:gd name="connsiteY11" fmla="*/ 565688 h 1317356"/>
              <a:gd name="connsiteX12" fmla="*/ 364210 w 480448"/>
              <a:gd name="connsiteY12" fmla="*/ 635430 h 1317356"/>
              <a:gd name="connsiteX13" fmla="*/ 371960 w 480448"/>
              <a:gd name="connsiteY13" fmla="*/ 658678 h 1317356"/>
              <a:gd name="connsiteX14" fmla="*/ 395207 w 480448"/>
              <a:gd name="connsiteY14" fmla="*/ 767166 h 1317356"/>
              <a:gd name="connsiteX15" fmla="*/ 402956 w 480448"/>
              <a:gd name="connsiteY15" fmla="*/ 790414 h 1317356"/>
              <a:gd name="connsiteX16" fmla="*/ 410705 w 480448"/>
              <a:gd name="connsiteY16" fmla="*/ 821410 h 1317356"/>
              <a:gd name="connsiteX17" fmla="*/ 426204 w 480448"/>
              <a:gd name="connsiteY17" fmla="*/ 875654 h 1317356"/>
              <a:gd name="connsiteX18" fmla="*/ 433953 w 480448"/>
              <a:gd name="connsiteY18" fmla="*/ 945397 h 1317356"/>
              <a:gd name="connsiteX19" fmla="*/ 441702 w 480448"/>
              <a:gd name="connsiteY19" fmla="*/ 1038386 h 1317356"/>
              <a:gd name="connsiteX20" fmla="*/ 449451 w 480448"/>
              <a:gd name="connsiteY20" fmla="*/ 1092630 h 1317356"/>
              <a:gd name="connsiteX21" fmla="*/ 457200 w 480448"/>
              <a:gd name="connsiteY21" fmla="*/ 1162373 h 1317356"/>
              <a:gd name="connsiteX22" fmla="*/ 472699 w 480448"/>
              <a:gd name="connsiteY22" fmla="*/ 1216617 h 1317356"/>
              <a:gd name="connsiteX23" fmla="*/ 480448 w 480448"/>
              <a:gd name="connsiteY23" fmla="*/ 1317356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0448" h="1317356">
                <a:moveTo>
                  <a:pt x="0" y="0"/>
                </a:moveTo>
                <a:cubicBezTo>
                  <a:pt x="26031" y="65075"/>
                  <a:pt x="572" y="16183"/>
                  <a:pt x="38746" y="61993"/>
                </a:cubicBezTo>
                <a:cubicBezTo>
                  <a:pt x="44708" y="69148"/>
                  <a:pt x="47089" y="79279"/>
                  <a:pt x="54244" y="85241"/>
                </a:cubicBezTo>
                <a:cubicBezTo>
                  <a:pt x="63118" y="92636"/>
                  <a:pt x="75777" y="94114"/>
                  <a:pt x="85241" y="100739"/>
                </a:cubicBezTo>
                <a:cubicBezTo>
                  <a:pt x="101769" y="112308"/>
                  <a:pt x="115811" y="127099"/>
                  <a:pt x="131736" y="139485"/>
                </a:cubicBezTo>
                <a:cubicBezTo>
                  <a:pt x="168544" y="168113"/>
                  <a:pt x="146197" y="140513"/>
                  <a:pt x="185980" y="185980"/>
                </a:cubicBezTo>
                <a:cubicBezTo>
                  <a:pt x="221153" y="226178"/>
                  <a:pt x="201399" y="211677"/>
                  <a:pt x="232475" y="263471"/>
                </a:cubicBezTo>
                <a:cubicBezTo>
                  <a:pt x="246293" y="286502"/>
                  <a:pt x="254403" y="293149"/>
                  <a:pt x="271221" y="309966"/>
                </a:cubicBezTo>
                <a:cubicBezTo>
                  <a:pt x="282354" y="343366"/>
                  <a:pt x="285729" y="351511"/>
                  <a:pt x="294468" y="395207"/>
                </a:cubicBezTo>
                <a:cubicBezTo>
                  <a:pt x="297539" y="410561"/>
                  <a:pt x="304494" y="448534"/>
                  <a:pt x="309966" y="464949"/>
                </a:cubicBezTo>
                <a:cubicBezTo>
                  <a:pt x="314365" y="478145"/>
                  <a:pt x="321374" y="490400"/>
                  <a:pt x="325465" y="503695"/>
                </a:cubicBezTo>
                <a:cubicBezTo>
                  <a:pt x="331729" y="524053"/>
                  <a:pt x="334227" y="545481"/>
                  <a:pt x="340963" y="565688"/>
                </a:cubicBezTo>
                <a:lnTo>
                  <a:pt x="364210" y="635430"/>
                </a:lnTo>
                <a:cubicBezTo>
                  <a:pt x="366793" y="643179"/>
                  <a:pt x="370358" y="650668"/>
                  <a:pt x="371960" y="658678"/>
                </a:cubicBezTo>
                <a:cubicBezTo>
                  <a:pt x="377890" y="688330"/>
                  <a:pt x="385782" y="734178"/>
                  <a:pt x="395207" y="767166"/>
                </a:cubicBezTo>
                <a:cubicBezTo>
                  <a:pt x="397451" y="775020"/>
                  <a:pt x="400712" y="782560"/>
                  <a:pt x="402956" y="790414"/>
                </a:cubicBezTo>
                <a:cubicBezTo>
                  <a:pt x="405882" y="800654"/>
                  <a:pt x="407779" y="811170"/>
                  <a:pt x="410705" y="821410"/>
                </a:cubicBezTo>
                <a:cubicBezTo>
                  <a:pt x="432950" y="899269"/>
                  <a:pt x="401964" y="778705"/>
                  <a:pt x="426204" y="875654"/>
                </a:cubicBezTo>
                <a:cubicBezTo>
                  <a:pt x="428787" y="898902"/>
                  <a:pt x="431735" y="922112"/>
                  <a:pt x="433953" y="945397"/>
                </a:cubicBezTo>
                <a:cubicBezTo>
                  <a:pt x="436902" y="976361"/>
                  <a:pt x="438446" y="1007453"/>
                  <a:pt x="441702" y="1038386"/>
                </a:cubicBezTo>
                <a:cubicBezTo>
                  <a:pt x="443614" y="1056551"/>
                  <a:pt x="447186" y="1074506"/>
                  <a:pt x="449451" y="1092630"/>
                </a:cubicBezTo>
                <a:cubicBezTo>
                  <a:pt x="452352" y="1115840"/>
                  <a:pt x="452889" y="1139383"/>
                  <a:pt x="457200" y="1162373"/>
                </a:cubicBezTo>
                <a:cubicBezTo>
                  <a:pt x="460666" y="1180856"/>
                  <a:pt x="467533" y="1198536"/>
                  <a:pt x="472699" y="1216617"/>
                </a:cubicBezTo>
                <a:cubicBezTo>
                  <a:pt x="480663" y="1312181"/>
                  <a:pt x="480448" y="1278503"/>
                  <a:pt x="480448" y="1317356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2987824" y="3931633"/>
            <a:ext cx="323597" cy="361463"/>
            <a:chOff x="18474418" y="35673636"/>
            <a:chExt cx="441743" cy="493434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8474418" y="35673636"/>
              <a:ext cx="441743" cy="493434"/>
            </a:xfrm>
            <a:prstGeom prst="line">
              <a:avLst/>
            </a:prstGeom>
            <a:ln w="1238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8474418" y="35673636"/>
              <a:ext cx="441743" cy="493434"/>
            </a:xfrm>
            <a:prstGeom prst="line">
              <a:avLst/>
            </a:prstGeom>
            <a:ln w="1238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61"/>
          <p:cNvSpPr/>
          <p:nvPr/>
        </p:nvSpPr>
        <p:spPr>
          <a:xfrm>
            <a:off x="7383721" y="2928131"/>
            <a:ext cx="731038" cy="245159"/>
          </a:xfrm>
          <a:custGeom>
            <a:avLst/>
            <a:gdLst>
              <a:gd name="connsiteX0" fmla="*/ 0 w 805912"/>
              <a:gd name="connsiteY0" fmla="*/ 0 h 263471"/>
              <a:gd name="connsiteX1" fmla="*/ 69743 w 805912"/>
              <a:gd name="connsiteY1" fmla="*/ 61994 h 263471"/>
              <a:gd name="connsiteX2" fmla="*/ 139485 w 805912"/>
              <a:gd name="connsiteY2" fmla="*/ 100739 h 263471"/>
              <a:gd name="connsiteX3" fmla="*/ 209227 w 805912"/>
              <a:gd name="connsiteY3" fmla="*/ 147234 h 263471"/>
              <a:gd name="connsiteX4" fmla="*/ 232475 w 805912"/>
              <a:gd name="connsiteY4" fmla="*/ 162733 h 263471"/>
              <a:gd name="connsiteX5" fmla="*/ 263472 w 805912"/>
              <a:gd name="connsiteY5" fmla="*/ 185980 h 263471"/>
              <a:gd name="connsiteX6" fmla="*/ 294468 w 805912"/>
              <a:gd name="connsiteY6" fmla="*/ 201478 h 263471"/>
              <a:gd name="connsiteX7" fmla="*/ 317716 w 805912"/>
              <a:gd name="connsiteY7" fmla="*/ 224726 h 263471"/>
              <a:gd name="connsiteX8" fmla="*/ 364210 w 805912"/>
              <a:gd name="connsiteY8" fmla="*/ 240224 h 263471"/>
              <a:gd name="connsiteX9" fmla="*/ 426204 w 805912"/>
              <a:gd name="connsiteY9" fmla="*/ 263471 h 263471"/>
              <a:gd name="connsiteX10" fmla="*/ 557939 w 805912"/>
              <a:gd name="connsiteY10" fmla="*/ 240224 h 263471"/>
              <a:gd name="connsiteX11" fmla="*/ 604434 w 805912"/>
              <a:gd name="connsiteY11" fmla="*/ 224726 h 263471"/>
              <a:gd name="connsiteX12" fmla="*/ 658678 w 805912"/>
              <a:gd name="connsiteY12" fmla="*/ 178231 h 263471"/>
              <a:gd name="connsiteX13" fmla="*/ 681926 w 805912"/>
              <a:gd name="connsiteY13" fmla="*/ 170482 h 263471"/>
              <a:gd name="connsiteX14" fmla="*/ 712922 w 805912"/>
              <a:gd name="connsiteY14" fmla="*/ 154983 h 263471"/>
              <a:gd name="connsiteX15" fmla="*/ 751668 w 805912"/>
              <a:gd name="connsiteY15" fmla="*/ 85241 h 263471"/>
              <a:gd name="connsiteX16" fmla="*/ 767166 w 805912"/>
              <a:gd name="connsiteY16" fmla="*/ 61994 h 263471"/>
              <a:gd name="connsiteX17" fmla="*/ 782665 w 805912"/>
              <a:gd name="connsiteY17" fmla="*/ 46495 h 263471"/>
              <a:gd name="connsiteX18" fmla="*/ 805912 w 805912"/>
              <a:gd name="connsiteY18" fmla="*/ 7749 h 2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5912" h="263471">
                <a:moveTo>
                  <a:pt x="0" y="0"/>
                </a:moveTo>
                <a:cubicBezTo>
                  <a:pt x="23248" y="20665"/>
                  <a:pt x="44527" y="43783"/>
                  <a:pt x="69743" y="61994"/>
                </a:cubicBezTo>
                <a:cubicBezTo>
                  <a:pt x="91302" y="77564"/>
                  <a:pt x="116793" y="86872"/>
                  <a:pt x="139485" y="100739"/>
                </a:cubicBezTo>
                <a:cubicBezTo>
                  <a:pt x="163326" y="115308"/>
                  <a:pt x="185980" y="131736"/>
                  <a:pt x="209227" y="147234"/>
                </a:cubicBezTo>
                <a:cubicBezTo>
                  <a:pt x="216976" y="152400"/>
                  <a:pt x="225024" y="157145"/>
                  <a:pt x="232475" y="162733"/>
                </a:cubicBezTo>
                <a:cubicBezTo>
                  <a:pt x="242807" y="170482"/>
                  <a:pt x="252520" y="179135"/>
                  <a:pt x="263472" y="185980"/>
                </a:cubicBezTo>
                <a:cubicBezTo>
                  <a:pt x="273268" y="192102"/>
                  <a:pt x="285068" y="194764"/>
                  <a:pt x="294468" y="201478"/>
                </a:cubicBezTo>
                <a:cubicBezTo>
                  <a:pt x="303386" y="207848"/>
                  <a:pt x="308136" y="219404"/>
                  <a:pt x="317716" y="224726"/>
                </a:cubicBezTo>
                <a:cubicBezTo>
                  <a:pt x="331996" y="232660"/>
                  <a:pt x="348712" y="235058"/>
                  <a:pt x="364210" y="240224"/>
                </a:cubicBezTo>
                <a:cubicBezTo>
                  <a:pt x="400660" y="252374"/>
                  <a:pt x="379865" y="244936"/>
                  <a:pt x="426204" y="263471"/>
                </a:cubicBezTo>
                <a:cubicBezTo>
                  <a:pt x="552676" y="252932"/>
                  <a:pt x="481541" y="268005"/>
                  <a:pt x="557939" y="240224"/>
                </a:cubicBezTo>
                <a:cubicBezTo>
                  <a:pt x="573292" y="234641"/>
                  <a:pt x="604434" y="224726"/>
                  <a:pt x="604434" y="224726"/>
                </a:cubicBezTo>
                <a:cubicBezTo>
                  <a:pt x="622755" y="206405"/>
                  <a:pt x="635483" y="191485"/>
                  <a:pt x="658678" y="178231"/>
                </a:cubicBezTo>
                <a:cubicBezTo>
                  <a:pt x="665770" y="174178"/>
                  <a:pt x="674418" y="173700"/>
                  <a:pt x="681926" y="170482"/>
                </a:cubicBezTo>
                <a:cubicBezTo>
                  <a:pt x="692544" y="165931"/>
                  <a:pt x="702590" y="160149"/>
                  <a:pt x="712922" y="154983"/>
                </a:cubicBezTo>
                <a:cubicBezTo>
                  <a:pt x="726563" y="114066"/>
                  <a:pt x="716141" y="138532"/>
                  <a:pt x="751668" y="85241"/>
                </a:cubicBezTo>
                <a:cubicBezTo>
                  <a:pt x="756834" y="77492"/>
                  <a:pt x="760581" y="68579"/>
                  <a:pt x="767166" y="61994"/>
                </a:cubicBezTo>
                <a:cubicBezTo>
                  <a:pt x="772332" y="56828"/>
                  <a:pt x="778101" y="52200"/>
                  <a:pt x="782665" y="46495"/>
                </a:cubicBezTo>
                <a:cubicBezTo>
                  <a:pt x="795134" y="30909"/>
                  <a:pt x="797864" y="23846"/>
                  <a:pt x="805912" y="7749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7647467" y="3010203"/>
            <a:ext cx="323597" cy="361463"/>
            <a:chOff x="18474418" y="35673636"/>
            <a:chExt cx="441743" cy="49343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8474418" y="35673636"/>
              <a:ext cx="441743" cy="493434"/>
            </a:xfrm>
            <a:prstGeom prst="line">
              <a:avLst/>
            </a:prstGeom>
            <a:ln w="1238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8474418" y="35673636"/>
              <a:ext cx="441743" cy="493434"/>
            </a:xfrm>
            <a:prstGeom prst="line">
              <a:avLst/>
            </a:prstGeom>
            <a:ln w="1238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23528" y="5589240"/>
            <a:ext cx="385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Criterion 1:</a:t>
            </a:r>
            <a:br>
              <a:rPr lang="en-GB" sz="2400" i="1" dirty="0" smtClean="0">
                <a:solidFill>
                  <a:srgbClr val="FF0000"/>
                </a:solidFill>
              </a:rPr>
            </a:br>
            <a:r>
              <a:rPr lang="en-GB" sz="2400" i="1" dirty="0" smtClean="0">
                <a:solidFill>
                  <a:srgbClr val="FF0000"/>
                </a:solidFill>
              </a:rPr>
              <a:t>Observed node on path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89865" y="5589240"/>
            <a:ext cx="417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Criterion 2:</a:t>
            </a:r>
            <a:br>
              <a:rPr lang="en-GB" sz="2400" i="1" dirty="0" smtClean="0">
                <a:solidFill>
                  <a:srgbClr val="FF0000"/>
                </a:solidFill>
              </a:rPr>
            </a:br>
            <a:r>
              <a:rPr lang="en-GB" sz="2400" i="1" dirty="0" smtClean="0">
                <a:solidFill>
                  <a:srgbClr val="FF0000"/>
                </a:solidFill>
              </a:rPr>
              <a:t>No observed descendant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0" grpId="0" animBg="1"/>
      <p:bldP spid="62" grpId="0" animBg="1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d-separation with gates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01707" y="4060944"/>
            <a:ext cx="751588" cy="751376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707" y="3328747"/>
            <a:ext cx="751588" cy="75137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826959" y="3516591"/>
                <a:ext cx="337453" cy="375688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59" y="3516591"/>
                <a:ext cx="337453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2"/>
                <a:stretch>
                  <a:fillRect l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79901" y="3704435"/>
            <a:ext cx="144705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918199" y="2792050"/>
                <a:ext cx="318605" cy="375688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99" y="2792050"/>
                <a:ext cx="318605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 l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1077501" y="3167738"/>
            <a:ext cx="0" cy="176999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70267" y="3597096"/>
            <a:ext cx="206960" cy="21467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970267" y="4329293"/>
            <a:ext cx="206960" cy="21467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77228" y="3820317"/>
            <a:ext cx="689989" cy="61269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1707" y="3313827"/>
            <a:ext cx="216492" cy="275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01707" y="4054019"/>
            <a:ext cx="221271" cy="275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07504" y="3516591"/>
                <a:ext cx="272397" cy="37568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16591"/>
                <a:ext cx="272397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 l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1826958" y="4424818"/>
            <a:ext cx="337454" cy="3756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b="1" i="1" dirty="0" smtClean="0">
                <a:latin typeface="Times" pitchFamily="18" charset="0"/>
              </a:rPr>
              <a:t>Y</a:t>
            </a:r>
            <a:endParaRPr lang="en-GB" b="1" i="1" dirty="0">
              <a:latin typeface="Times" pitchFamily="18" charset="0"/>
            </a:endParaRPr>
          </a:p>
        </p:txBody>
      </p:sp>
      <p:cxnSp>
        <p:nvCxnSpPr>
          <p:cNvPr id="34" name="Straight Arrow Connector 33"/>
          <p:cNvCxnSpPr>
            <a:stCxn id="33" idx="0"/>
            <a:endCxn id="23" idx="2"/>
          </p:cNvCxnSpPr>
          <p:nvPr/>
        </p:nvCxnSpPr>
        <p:spPr>
          <a:xfrm flipV="1">
            <a:off x="1995685" y="3892279"/>
            <a:ext cx="1" cy="53253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292074" y="3085907"/>
            <a:ext cx="818555" cy="1293751"/>
          </a:xfrm>
          <a:custGeom>
            <a:avLst/>
            <a:gdLst>
              <a:gd name="connsiteX0" fmla="*/ 0 w 1030637"/>
              <a:gd name="connsiteY0" fmla="*/ 0 h 1735810"/>
              <a:gd name="connsiteX1" fmla="*/ 46495 w 1030637"/>
              <a:gd name="connsiteY1" fmla="*/ 30997 h 1735810"/>
              <a:gd name="connsiteX2" fmla="*/ 69742 w 1030637"/>
              <a:gd name="connsiteY2" fmla="*/ 54244 h 1735810"/>
              <a:gd name="connsiteX3" fmla="*/ 116237 w 1030637"/>
              <a:gd name="connsiteY3" fmla="*/ 85241 h 1735810"/>
              <a:gd name="connsiteX4" fmla="*/ 170481 w 1030637"/>
              <a:gd name="connsiteY4" fmla="*/ 123986 h 1735810"/>
              <a:gd name="connsiteX5" fmla="*/ 201478 w 1030637"/>
              <a:gd name="connsiteY5" fmla="*/ 154983 h 1735810"/>
              <a:gd name="connsiteX6" fmla="*/ 232474 w 1030637"/>
              <a:gd name="connsiteY6" fmla="*/ 178230 h 1735810"/>
              <a:gd name="connsiteX7" fmla="*/ 278969 w 1030637"/>
              <a:gd name="connsiteY7" fmla="*/ 224725 h 1735810"/>
              <a:gd name="connsiteX8" fmla="*/ 309966 w 1030637"/>
              <a:gd name="connsiteY8" fmla="*/ 247973 h 1735810"/>
              <a:gd name="connsiteX9" fmla="*/ 325464 w 1030637"/>
              <a:gd name="connsiteY9" fmla="*/ 271220 h 1735810"/>
              <a:gd name="connsiteX10" fmla="*/ 356461 w 1030637"/>
              <a:gd name="connsiteY10" fmla="*/ 294468 h 1735810"/>
              <a:gd name="connsiteX11" fmla="*/ 418454 w 1030637"/>
              <a:gd name="connsiteY11" fmla="*/ 348712 h 1735810"/>
              <a:gd name="connsiteX12" fmla="*/ 457200 w 1030637"/>
              <a:gd name="connsiteY12" fmla="*/ 402956 h 1735810"/>
              <a:gd name="connsiteX13" fmla="*/ 480447 w 1030637"/>
              <a:gd name="connsiteY13" fmla="*/ 418454 h 1735810"/>
              <a:gd name="connsiteX14" fmla="*/ 503695 w 1030637"/>
              <a:gd name="connsiteY14" fmla="*/ 449451 h 1735810"/>
              <a:gd name="connsiteX15" fmla="*/ 557939 w 1030637"/>
              <a:gd name="connsiteY15" fmla="*/ 495946 h 1735810"/>
              <a:gd name="connsiteX16" fmla="*/ 643179 w 1030637"/>
              <a:gd name="connsiteY16" fmla="*/ 573437 h 1735810"/>
              <a:gd name="connsiteX17" fmla="*/ 666427 w 1030637"/>
              <a:gd name="connsiteY17" fmla="*/ 581186 h 1735810"/>
              <a:gd name="connsiteX18" fmla="*/ 681925 w 1030637"/>
              <a:gd name="connsiteY18" fmla="*/ 596685 h 1735810"/>
              <a:gd name="connsiteX19" fmla="*/ 705173 w 1030637"/>
              <a:gd name="connsiteY19" fmla="*/ 612183 h 1735810"/>
              <a:gd name="connsiteX20" fmla="*/ 720671 w 1030637"/>
              <a:gd name="connsiteY20" fmla="*/ 635430 h 1735810"/>
              <a:gd name="connsiteX21" fmla="*/ 743918 w 1030637"/>
              <a:gd name="connsiteY21" fmla="*/ 666427 h 1735810"/>
              <a:gd name="connsiteX22" fmla="*/ 774915 w 1030637"/>
              <a:gd name="connsiteY22" fmla="*/ 697424 h 1735810"/>
              <a:gd name="connsiteX23" fmla="*/ 798162 w 1030637"/>
              <a:gd name="connsiteY23" fmla="*/ 728420 h 1735810"/>
              <a:gd name="connsiteX24" fmla="*/ 813661 w 1030637"/>
              <a:gd name="connsiteY24" fmla="*/ 743919 h 1735810"/>
              <a:gd name="connsiteX25" fmla="*/ 829159 w 1030637"/>
              <a:gd name="connsiteY25" fmla="*/ 774915 h 1735810"/>
              <a:gd name="connsiteX26" fmla="*/ 860156 w 1030637"/>
              <a:gd name="connsiteY26" fmla="*/ 829159 h 1735810"/>
              <a:gd name="connsiteX27" fmla="*/ 883403 w 1030637"/>
              <a:gd name="connsiteY27" fmla="*/ 891152 h 1735810"/>
              <a:gd name="connsiteX28" fmla="*/ 898901 w 1030637"/>
              <a:gd name="connsiteY28" fmla="*/ 914400 h 1735810"/>
              <a:gd name="connsiteX29" fmla="*/ 914400 w 1030637"/>
              <a:gd name="connsiteY29" fmla="*/ 960895 h 1735810"/>
              <a:gd name="connsiteX30" fmla="*/ 953145 w 1030637"/>
              <a:gd name="connsiteY30" fmla="*/ 1030637 h 1735810"/>
              <a:gd name="connsiteX31" fmla="*/ 968644 w 1030637"/>
              <a:gd name="connsiteY31" fmla="*/ 1069383 h 1735810"/>
              <a:gd name="connsiteX32" fmla="*/ 991891 w 1030637"/>
              <a:gd name="connsiteY32" fmla="*/ 1170122 h 1735810"/>
              <a:gd name="connsiteX33" fmla="*/ 999640 w 1030637"/>
              <a:gd name="connsiteY33" fmla="*/ 1201119 h 1735810"/>
              <a:gd name="connsiteX34" fmla="*/ 1007390 w 1030637"/>
              <a:gd name="connsiteY34" fmla="*/ 1247613 h 1735810"/>
              <a:gd name="connsiteX35" fmla="*/ 1015139 w 1030637"/>
              <a:gd name="connsiteY35" fmla="*/ 1379349 h 1735810"/>
              <a:gd name="connsiteX36" fmla="*/ 1022888 w 1030637"/>
              <a:gd name="connsiteY36" fmla="*/ 1425844 h 1735810"/>
              <a:gd name="connsiteX37" fmla="*/ 1030637 w 1030637"/>
              <a:gd name="connsiteY37" fmla="*/ 1495586 h 1735810"/>
              <a:gd name="connsiteX38" fmla="*/ 1022888 w 1030637"/>
              <a:gd name="connsiteY38" fmla="*/ 1635071 h 1735810"/>
              <a:gd name="connsiteX39" fmla="*/ 1015139 w 1030637"/>
              <a:gd name="connsiteY39" fmla="*/ 1735810 h 17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0637" h="1735810">
                <a:moveTo>
                  <a:pt x="0" y="0"/>
                </a:moveTo>
                <a:cubicBezTo>
                  <a:pt x="15498" y="10332"/>
                  <a:pt x="31792" y="19561"/>
                  <a:pt x="46495" y="30997"/>
                </a:cubicBezTo>
                <a:cubicBezTo>
                  <a:pt x="55145" y="37725"/>
                  <a:pt x="61092" y="47516"/>
                  <a:pt x="69742" y="54244"/>
                </a:cubicBezTo>
                <a:cubicBezTo>
                  <a:pt x="84445" y="65680"/>
                  <a:pt x="103066" y="72070"/>
                  <a:pt x="116237" y="85241"/>
                </a:cubicBezTo>
                <a:cubicBezTo>
                  <a:pt x="147652" y="116656"/>
                  <a:pt x="129682" y="103587"/>
                  <a:pt x="170481" y="123986"/>
                </a:cubicBezTo>
                <a:cubicBezTo>
                  <a:pt x="180813" y="134318"/>
                  <a:pt x="189788" y="146216"/>
                  <a:pt x="201478" y="154983"/>
                </a:cubicBezTo>
                <a:cubicBezTo>
                  <a:pt x="211810" y="162732"/>
                  <a:pt x="222874" y="169590"/>
                  <a:pt x="232474" y="178230"/>
                </a:cubicBezTo>
                <a:cubicBezTo>
                  <a:pt x="248765" y="192892"/>
                  <a:pt x="261435" y="211574"/>
                  <a:pt x="278969" y="224725"/>
                </a:cubicBezTo>
                <a:cubicBezTo>
                  <a:pt x="289301" y="232474"/>
                  <a:pt x="300833" y="238840"/>
                  <a:pt x="309966" y="247973"/>
                </a:cubicBezTo>
                <a:cubicBezTo>
                  <a:pt x="316551" y="254558"/>
                  <a:pt x="318879" y="264635"/>
                  <a:pt x="325464" y="271220"/>
                </a:cubicBezTo>
                <a:cubicBezTo>
                  <a:pt x="334597" y="280353"/>
                  <a:pt x="346808" y="285887"/>
                  <a:pt x="356461" y="294468"/>
                </a:cubicBezTo>
                <a:cubicBezTo>
                  <a:pt x="424461" y="354912"/>
                  <a:pt x="368451" y="315375"/>
                  <a:pt x="418454" y="348712"/>
                </a:cubicBezTo>
                <a:cubicBezTo>
                  <a:pt x="427255" y="361913"/>
                  <a:pt x="447587" y="393343"/>
                  <a:pt x="457200" y="402956"/>
                </a:cubicBezTo>
                <a:cubicBezTo>
                  <a:pt x="463785" y="409541"/>
                  <a:pt x="473862" y="411869"/>
                  <a:pt x="480447" y="418454"/>
                </a:cubicBezTo>
                <a:cubicBezTo>
                  <a:pt x="489580" y="427587"/>
                  <a:pt x="495290" y="439645"/>
                  <a:pt x="503695" y="449451"/>
                </a:cubicBezTo>
                <a:cubicBezTo>
                  <a:pt x="534816" y="485758"/>
                  <a:pt x="519659" y="461494"/>
                  <a:pt x="557939" y="495946"/>
                </a:cubicBezTo>
                <a:cubicBezTo>
                  <a:pt x="590179" y="524962"/>
                  <a:pt x="606900" y="550763"/>
                  <a:pt x="643179" y="573437"/>
                </a:cubicBezTo>
                <a:cubicBezTo>
                  <a:pt x="650106" y="577766"/>
                  <a:pt x="658678" y="578603"/>
                  <a:pt x="666427" y="581186"/>
                </a:cubicBezTo>
                <a:cubicBezTo>
                  <a:pt x="671593" y="586352"/>
                  <a:pt x="676220" y="592121"/>
                  <a:pt x="681925" y="596685"/>
                </a:cubicBezTo>
                <a:cubicBezTo>
                  <a:pt x="689198" y="602503"/>
                  <a:pt x="698587" y="605598"/>
                  <a:pt x="705173" y="612183"/>
                </a:cubicBezTo>
                <a:cubicBezTo>
                  <a:pt x="711758" y="618768"/>
                  <a:pt x="715258" y="627852"/>
                  <a:pt x="720671" y="635430"/>
                </a:cubicBezTo>
                <a:cubicBezTo>
                  <a:pt x="728178" y="645940"/>
                  <a:pt x="735413" y="656707"/>
                  <a:pt x="743918" y="666427"/>
                </a:cubicBezTo>
                <a:cubicBezTo>
                  <a:pt x="753540" y="677424"/>
                  <a:pt x="766148" y="685734"/>
                  <a:pt x="774915" y="697424"/>
                </a:cubicBezTo>
                <a:cubicBezTo>
                  <a:pt x="782664" y="707756"/>
                  <a:pt x="789894" y="718498"/>
                  <a:pt x="798162" y="728420"/>
                </a:cubicBezTo>
                <a:cubicBezTo>
                  <a:pt x="802839" y="734033"/>
                  <a:pt x="809608" y="737840"/>
                  <a:pt x="813661" y="743919"/>
                </a:cubicBezTo>
                <a:cubicBezTo>
                  <a:pt x="820069" y="753530"/>
                  <a:pt x="823428" y="764885"/>
                  <a:pt x="829159" y="774915"/>
                </a:cubicBezTo>
                <a:cubicBezTo>
                  <a:pt x="851390" y="813820"/>
                  <a:pt x="840088" y="782335"/>
                  <a:pt x="860156" y="829159"/>
                </a:cubicBezTo>
                <a:cubicBezTo>
                  <a:pt x="880285" y="876125"/>
                  <a:pt x="851280" y="826906"/>
                  <a:pt x="883403" y="891152"/>
                </a:cubicBezTo>
                <a:cubicBezTo>
                  <a:pt x="887568" y="899482"/>
                  <a:pt x="895118" y="905889"/>
                  <a:pt x="898901" y="914400"/>
                </a:cubicBezTo>
                <a:cubicBezTo>
                  <a:pt x="905536" y="929329"/>
                  <a:pt x="905995" y="946886"/>
                  <a:pt x="914400" y="960895"/>
                </a:cubicBezTo>
                <a:cubicBezTo>
                  <a:pt x="931166" y="988839"/>
                  <a:pt x="940440" y="1002051"/>
                  <a:pt x="953145" y="1030637"/>
                </a:cubicBezTo>
                <a:cubicBezTo>
                  <a:pt x="958795" y="1043348"/>
                  <a:pt x="963478" y="1056468"/>
                  <a:pt x="968644" y="1069383"/>
                </a:cubicBezTo>
                <a:cubicBezTo>
                  <a:pt x="980570" y="1129017"/>
                  <a:pt x="973198" y="1095349"/>
                  <a:pt x="991891" y="1170122"/>
                </a:cubicBezTo>
                <a:cubicBezTo>
                  <a:pt x="994474" y="1180454"/>
                  <a:pt x="997889" y="1190614"/>
                  <a:pt x="999640" y="1201119"/>
                </a:cubicBezTo>
                <a:lnTo>
                  <a:pt x="1007390" y="1247613"/>
                </a:lnTo>
                <a:cubicBezTo>
                  <a:pt x="1009973" y="1291525"/>
                  <a:pt x="1011328" y="1335526"/>
                  <a:pt x="1015139" y="1379349"/>
                </a:cubicBezTo>
                <a:cubicBezTo>
                  <a:pt x="1016500" y="1395002"/>
                  <a:pt x="1020811" y="1410270"/>
                  <a:pt x="1022888" y="1425844"/>
                </a:cubicBezTo>
                <a:cubicBezTo>
                  <a:pt x="1025979" y="1449029"/>
                  <a:pt x="1028054" y="1472339"/>
                  <a:pt x="1030637" y="1495586"/>
                </a:cubicBezTo>
                <a:cubicBezTo>
                  <a:pt x="1028054" y="1542081"/>
                  <a:pt x="1026601" y="1588653"/>
                  <a:pt x="1022888" y="1635071"/>
                </a:cubicBezTo>
                <a:cubicBezTo>
                  <a:pt x="1012947" y="1759333"/>
                  <a:pt x="1015139" y="1624656"/>
                  <a:pt x="1015139" y="173581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659327" y="2780928"/>
            <a:ext cx="4338644" cy="2030153"/>
            <a:chOff x="4659327" y="2780928"/>
            <a:chExt cx="4338644" cy="2030153"/>
          </a:xfrm>
        </p:grpSpPr>
        <p:sp>
          <p:nvSpPr>
            <p:cNvPr id="40" name="Rectangle 39"/>
            <p:cNvSpPr/>
            <p:nvPr/>
          </p:nvSpPr>
          <p:spPr>
            <a:xfrm>
              <a:off x="5256437" y="4056029"/>
              <a:ext cx="755264" cy="755052"/>
            </a:xfrm>
            <a:prstGeom prst="rect">
              <a:avLst/>
            </a:prstGeom>
            <a:noFill/>
            <a:ln>
              <a:solidFill>
                <a:srgbClr val="33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56437" y="3320251"/>
              <a:ext cx="755264" cy="7550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>
                <a:xfrm>
                  <a:off x="6387193" y="3509013"/>
                  <a:ext cx="339104" cy="377526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GB" i="1" dirty="0"/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193" y="3509013"/>
                  <a:ext cx="339104" cy="377526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5"/>
                  <a:stretch>
                    <a:fillRect l="-1186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2" idx="1"/>
            </p:cNvCxnSpPr>
            <p:nvPr/>
          </p:nvCxnSpPr>
          <p:spPr>
            <a:xfrm flipH="1">
              <a:off x="4933057" y="3697776"/>
              <a:ext cx="145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>
                <a:xfrm>
                  <a:off x="5473987" y="2780928"/>
                  <a:ext cx="320163" cy="377526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/>
                          </a:rPr>
                          <m:t>𝑿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987" y="2780928"/>
                  <a:ext cx="320163" cy="377526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6"/>
                  <a:stretch>
                    <a:fillRect l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2"/>
            </p:cNvCxnSpPr>
            <p:nvPr/>
          </p:nvCxnSpPr>
          <p:spPr>
            <a:xfrm>
              <a:off x="5634069" y="3158454"/>
              <a:ext cx="0" cy="177865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526311" y="3589912"/>
              <a:ext cx="207973" cy="2157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26311" y="4325691"/>
              <a:ext cx="207973" cy="2157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5734284" y="3814225"/>
              <a:ext cx="693365" cy="615696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256437" y="3305258"/>
              <a:ext cx="217551" cy="276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  <a:cs typeface="+mn-cs"/>
                </a:rPr>
                <a:t>F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56437" y="4049070"/>
              <a:ext cx="222353" cy="276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/>
                  <a:cs typeface="+mn-cs"/>
                </a:rPr>
                <a:t>T</a:t>
              </a:r>
              <a:endParaRPr lang="en-GB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659327" y="3509013"/>
              <a:ext cx="273730" cy="37752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b="1" i="1" dirty="0" smtClean="0">
                  <a:latin typeface="Times" pitchFamily="18" charset="0"/>
                </a:rPr>
                <a:t>Y</a:t>
              </a:r>
              <a:endParaRPr lang="en-GB" b="1" i="1" dirty="0">
                <a:latin typeface="Times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28111" y="4056029"/>
              <a:ext cx="755264" cy="755052"/>
            </a:xfrm>
            <a:prstGeom prst="rect">
              <a:avLst/>
            </a:prstGeom>
            <a:noFill/>
            <a:ln>
              <a:solidFill>
                <a:srgbClr val="33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28111" y="3320251"/>
              <a:ext cx="755264" cy="7550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/>
                <p:cNvSpPr/>
                <p:nvPr/>
              </p:nvSpPr>
              <p:spPr>
                <a:xfrm>
                  <a:off x="8658867" y="3509013"/>
                  <a:ext cx="339104" cy="377526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GB" i="1" dirty="0"/>
                </a:p>
              </p:txBody>
            </p:sp>
          </mc:Choice>
          <mc:Fallback xmlns="">
            <p:sp>
              <p:nvSpPr>
                <p:cNvPr id="58" name="Rounded 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867" y="3509013"/>
                  <a:ext cx="339104" cy="377526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7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8" idx="1"/>
            </p:cNvCxnSpPr>
            <p:nvPr/>
          </p:nvCxnSpPr>
          <p:spPr>
            <a:xfrm flipH="1">
              <a:off x="7204731" y="3697776"/>
              <a:ext cx="145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>
                <a:xfrm>
                  <a:off x="7745661" y="2780928"/>
                  <a:ext cx="320163" cy="377526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/>
                          </a:rPr>
                          <m:t>𝑿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661" y="2780928"/>
                  <a:ext cx="320163" cy="377526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8"/>
                  <a:stretch>
                    <a:fillRect l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>
              <a:off x="7905743" y="3158454"/>
              <a:ext cx="0" cy="177865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797985" y="3589912"/>
              <a:ext cx="207973" cy="2157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97985" y="4325691"/>
              <a:ext cx="207973" cy="2157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8005958" y="3814225"/>
              <a:ext cx="693365" cy="615696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528111" y="3305258"/>
              <a:ext cx="217551" cy="276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  <a:cs typeface="+mn-cs"/>
                </a:rPr>
                <a:t>F</a:t>
              </a: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28111" y="4049070"/>
              <a:ext cx="222353" cy="276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/>
                  <a:cs typeface="+mn-cs"/>
                </a:rPr>
                <a:t>T</a:t>
              </a:r>
              <a:endParaRPr lang="en-GB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931001" y="3509013"/>
              <a:ext cx="273730" cy="37752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b="1" i="1" dirty="0" smtClean="0">
                  <a:latin typeface="Times" pitchFamily="18" charset="0"/>
                </a:rPr>
                <a:t>Y</a:t>
              </a:r>
              <a:endParaRPr lang="en-GB" b="1" i="1" dirty="0">
                <a:latin typeface="Times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/>
                <p:cNvSpPr/>
                <p:nvPr/>
              </p:nvSpPr>
              <p:spPr>
                <a:xfrm>
                  <a:off x="8658866" y="4421683"/>
                  <a:ext cx="339105" cy="3775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GB" i="1" dirty="0"/>
                </a:p>
              </p:txBody>
            </p:sp>
          </mc:Choice>
          <mc:Fallback xmlns="">
            <p:sp>
              <p:nvSpPr>
                <p:cNvPr id="68" name="Rounded 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866" y="4421683"/>
                  <a:ext cx="339105" cy="377526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68" idx="0"/>
              <a:endCxn id="58" idx="2"/>
            </p:cNvCxnSpPr>
            <p:nvPr/>
          </p:nvCxnSpPr>
          <p:spPr>
            <a:xfrm flipV="1">
              <a:off x="8828419" y="3886539"/>
              <a:ext cx="1" cy="5351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7310560" y="3115679"/>
            <a:ext cx="1251078" cy="519744"/>
          </a:xfrm>
          <a:custGeom>
            <a:avLst/>
            <a:gdLst>
              <a:gd name="connsiteX0" fmla="*/ 1189607 w 1542156"/>
              <a:gd name="connsiteY0" fmla="*/ 0 h 616448"/>
              <a:gd name="connsiteX1" fmla="*/ 1233996 w 1542156"/>
              <a:gd name="connsiteY1" fmla="*/ 8878 h 616448"/>
              <a:gd name="connsiteX2" fmla="*/ 1305017 w 1542156"/>
              <a:gd name="connsiteY2" fmla="*/ 62144 h 616448"/>
              <a:gd name="connsiteX3" fmla="*/ 1367161 w 1542156"/>
              <a:gd name="connsiteY3" fmla="*/ 106532 h 616448"/>
              <a:gd name="connsiteX4" fmla="*/ 1402671 w 1542156"/>
              <a:gd name="connsiteY4" fmla="*/ 177554 h 616448"/>
              <a:gd name="connsiteX5" fmla="*/ 1429305 w 1542156"/>
              <a:gd name="connsiteY5" fmla="*/ 248575 h 616448"/>
              <a:gd name="connsiteX6" fmla="*/ 1464815 w 1542156"/>
              <a:gd name="connsiteY6" fmla="*/ 275208 h 616448"/>
              <a:gd name="connsiteX7" fmla="*/ 1500326 w 1542156"/>
              <a:gd name="connsiteY7" fmla="*/ 372863 h 616448"/>
              <a:gd name="connsiteX8" fmla="*/ 1518081 w 1542156"/>
              <a:gd name="connsiteY8" fmla="*/ 399496 h 616448"/>
              <a:gd name="connsiteX9" fmla="*/ 1526959 w 1542156"/>
              <a:gd name="connsiteY9" fmla="*/ 435006 h 616448"/>
              <a:gd name="connsiteX10" fmla="*/ 1526959 w 1542156"/>
              <a:gd name="connsiteY10" fmla="*/ 541538 h 616448"/>
              <a:gd name="connsiteX11" fmla="*/ 1473693 w 1542156"/>
              <a:gd name="connsiteY11" fmla="*/ 577049 h 616448"/>
              <a:gd name="connsiteX12" fmla="*/ 1429305 w 1542156"/>
              <a:gd name="connsiteY12" fmla="*/ 585927 h 616448"/>
              <a:gd name="connsiteX13" fmla="*/ 1393794 w 1542156"/>
              <a:gd name="connsiteY13" fmla="*/ 594804 h 616448"/>
              <a:gd name="connsiteX14" fmla="*/ 1260629 w 1542156"/>
              <a:gd name="connsiteY14" fmla="*/ 603682 h 616448"/>
              <a:gd name="connsiteX15" fmla="*/ 976543 w 1542156"/>
              <a:gd name="connsiteY15" fmla="*/ 603682 h 616448"/>
              <a:gd name="connsiteX16" fmla="*/ 887767 w 1542156"/>
              <a:gd name="connsiteY16" fmla="*/ 585927 h 616448"/>
              <a:gd name="connsiteX17" fmla="*/ 781235 w 1542156"/>
              <a:gd name="connsiteY17" fmla="*/ 577049 h 616448"/>
              <a:gd name="connsiteX18" fmla="*/ 648070 w 1542156"/>
              <a:gd name="connsiteY18" fmla="*/ 559294 h 616448"/>
              <a:gd name="connsiteX19" fmla="*/ 479394 w 1542156"/>
              <a:gd name="connsiteY19" fmla="*/ 550416 h 616448"/>
              <a:gd name="connsiteX20" fmla="*/ 381739 w 1542156"/>
              <a:gd name="connsiteY20" fmla="*/ 541538 h 616448"/>
              <a:gd name="connsiteX21" fmla="*/ 257452 w 1542156"/>
              <a:gd name="connsiteY21" fmla="*/ 532661 h 616448"/>
              <a:gd name="connsiteX22" fmla="*/ 0 w 1542156"/>
              <a:gd name="connsiteY22" fmla="*/ 523783 h 616448"/>
              <a:gd name="connsiteX0" fmla="*/ 967824 w 1542156"/>
              <a:gd name="connsiteY0" fmla="*/ 0 h 693940"/>
              <a:gd name="connsiteX1" fmla="*/ 1233996 w 1542156"/>
              <a:gd name="connsiteY1" fmla="*/ 86370 h 693940"/>
              <a:gd name="connsiteX2" fmla="*/ 1305017 w 1542156"/>
              <a:gd name="connsiteY2" fmla="*/ 139636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305017 w 1542156"/>
              <a:gd name="connsiteY2" fmla="*/ 139636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240628 w 1542156"/>
              <a:gd name="connsiteY2" fmla="*/ 131887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240628 w 1542156"/>
              <a:gd name="connsiteY2" fmla="*/ 131887 h 693940"/>
              <a:gd name="connsiteX3" fmla="*/ 1338543 w 1542156"/>
              <a:gd name="connsiteY3" fmla="*/ 199522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42156" h="693940">
                <a:moveTo>
                  <a:pt x="967824" y="0"/>
                </a:moveTo>
                <a:cubicBezTo>
                  <a:pt x="982620" y="2959"/>
                  <a:pt x="1052598" y="33392"/>
                  <a:pt x="1098065" y="55373"/>
                </a:cubicBezTo>
                <a:cubicBezTo>
                  <a:pt x="1143532" y="77354"/>
                  <a:pt x="1200548" y="107862"/>
                  <a:pt x="1240628" y="131887"/>
                </a:cubicBezTo>
                <a:cubicBezTo>
                  <a:pt x="1280708" y="155912"/>
                  <a:pt x="1300246" y="161227"/>
                  <a:pt x="1338543" y="199522"/>
                </a:cubicBezTo>
                <a:cubicBezTo>
                  <a:pt x="1350380" y="223196"/>
                  <a:pt x="1387544" y="233955"/>
                  <a:pt x="1402671" y="255046"/>
                </a:cubicBezTo>
                <a:cubicBezTo>
                  <a:pt x="1417798" y="276137"/>
                  <a:pt x="1415731" y="304736"/>
                  <a:pt x="1429305" y="326067"/>
                </a:cubicBezTo>
                <a:cubicBezTo>
                  <a:pt x="1437249" y="338550"/>
                  <a:pt x="1452978" y="343822"/>
                  <a:pt x="1464815" y="352700"/>
                </a:cubicBezTo>
                <a:cubicBezTo>
                  <a:pt x="1473100" y="377553"/>
                  <a:pt x="1487976" y="425654"/>
                  <a:pt x="1500326" y="450355"/>
                </a:cubicBezTo>
                <a:cubicBezTo>
                  <a:pt x="1505097" y="459898"/>
                  <a:pt x="1512163" y="468110"/>
                  <a:pt x="1518081" y="476988"/>
                </a:cubicBezTo>
                <a:cubicBezTo>
                  <a:pt x="1521040" y="488825"/>
                  <a:pt x="1523607" y="500766"/>
                  <a:pt x="1526959" y="512498"/>
                </a:cubicBezTo>
                <a:cubicBezTo>
                  <a:pt x="1538077" y="551409"/>
                  <a:pt x="1554723" y="567469"/>
                  <a:pt x="1526959" y="619030"/>
                </a:cubicBezTo>
                <a:cubicBezTo>
                  <a:pt x="1516842" y="637819"/>
                  <a:pt x="1494618" y="650356"/>
                  <a:pt x="1473693" y="654541"/>
                </a:cubicBezTo>
                <a:cubicBezTo>
                  <a:pt x="1458897" y="657500"/>
                  <a:pt x="1444035" y="660146"/>
                  <a:pt x="1429305" y="663419"/>
                </a:cubicBezTo>
                <a:cubicBezTo>
                  <a:pt x="1417394" y="666066"/>
                  <a:pt x="1405928" y="671019"/>
                  <a:pt x="1393794" y="672296"/>
                </a:cubicBezTo>
                <a:cubicBezTo>
                  <a:pt x="1349552" y="676953"/>
                  <a:pt x="1305017" y="678215"/>
                  <a:pt x="1260629" y="681174"/>
                </a:cubicBezTo>
                <a:cubicBezTo>
                  <a:pt x="1138915" y="698562"/>
                  <a:pt x="1170826" y="697827"/>
                  <a:pt x="976543" y="681174"/>
                </a:cubicBezTo>
                <a:cubicBezTo>
                  <a:pt x="946475" y="678597"/>
                  <a:pt x="917841" y="665925"/>
                  <a:pt x="887767" y="663419"/>
                </a:cubicBezTo>
                <a:cubicBezTo>
                  <a:pt x="852256" y="660460"/>
                  <a:pt x="816651" y="658476"/>
                  <a:pt x="781235" y="654541"/>
                </a:cubicBezTo>
                <a:cubicBezTo>
                  <a:pt x="655638" y="640585"/>
                  <a:pt x="814188" y="648651"/>
                  <a:pt x="648070" y="636786"/>
                </a:cubicBezTo>
                <a:cubicBezTo>
                  <a:pt x="591910" y="632775"/>
                  <a:pt x="535572" y="631653"/>
                  <a:pt x="479394" y="627908"/>
                </a:cubicBezTo>
                <a:cubicBezTo>
                  <a:pt x="446780" y="625734"/>
                  <a:pt x="414321" y="621636"/>
                  <a:pt x="381739" y="619030"/>
                </a:cubicBezTo>
                <a:lnTo>
                  <a:pt x="257452" y="610153"/>
                </a:lnTo>
                <a:cubicBezTo>
                  <a:pt x="130860" y="592068"/>
                  <a:pt x="216233" y="601275"/>
                  <a:pt x="0" y="60127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953461" y="4060944"/>
            <a:ext cx="751588" cy="751376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53461" y="3328747"/>
            <a:ext cx="751588" cy="75137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/>
              <p:cNvSpPr/>
              <p:nvPr/>
            </p:nvSpPr>
            <p:spPr>
              <a:xfrm>
                <a:off x="4078713" y="3516591"/>
                <a:ext cx="337453" cy="37568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74" name="Rounded 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13" y="3516591"/>
                <a:ext cx="337453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stCxn id="74" idx="1"/>
          </p:cNvCxnSpPr>
          <p:nvPr/>
        </p:nvCxnSpPr>
        <p:spPr>
          <a:xfrm flipH="1">
            <a:off x="2631655" y="3704435"/>
            <a:ext cx="144705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>
              <a:xfrm>
                <a:off x="3169953" y="2792050"/>
                <a:ext cx="318605" cy="375688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53" y="2792050"/>
                <a:ext cx="318605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1"/>
                <a:stretch>
                  <a:fillRect l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>
            <a:stCxn id="76" idx="2"/>
          </p:cNvCxnSpPr>
          <p:nvPr/>
        </p:nvCxnSpPr>
        <p:spPr>
          <a:xfrm>
            <a:off x="3329255" y="3167738"/>
            <a:ext cx="0" cy="176999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222021" y="3597096"/>
            <a:ext cx="206960" cy="21467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3222021" y="4329293"/>
            <a:ext cx="206960" cy="21467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3428982" y="3820317"/>
            <a:ext cx="689989" cy="61269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953461" y="3313827"/>
            <a:ext cx="216492" cy="275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2953461" y="4054019"/>
            <a:ext cx="221271" cy="275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ounded Rectangle 82"/>
              <p:cNvSpPr/>
              <p:nvPr/>
            </p:nvSpPr>
            <p:spPr>
              <a:xfrm>
                <a:off x="2359258" y="3516591"/>
                <a:ext cx="272397" cy="3756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3" name="Rounded 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58" y="3516591"/>
                <a:ext cx="272397" cy="3756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2"/>
                <a:stretch>
                  <a:fillRect l="-24490" r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4078712" y="4424818"/>
            <a:ext cx="337454" cy="3756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b="1" i="1" dirty="0" smtClean="0">
                <a:latin typeface="Times" pitchFamily="18" charset="0"/>
              </a:rPr>
              <a:t>Y</a:t>
            </a:r>
            <a:endParaRPr lang="en-GB" b="1" i="1" dirty="0">
              <a:latin typeface="Times" pitchFamily="18" charset="0"/>
            </a:endParaRPr>
          </a:p>
        </p:txBody>
      </p:sp>
      <p:cxnSp>
        <p:nvCxnSpPr>
          <p:cNvPr id="85" name="Straight Arrow Connector 84"/>
          <p:cNvCxnSpPr>
            <a:stCxn id="84" idx="0"/>
            <a:endCxn id="74" idx="2"/>
          </p:cNvCxnSpPr>
          <p:nvPr/>
        </p:nvCxnSpPr>
        <p:spPr>
          <a:xfrm flipV="1">
            <a:off x="4247439" y="3892279"/>
            <a:ext cx="1" cy="53253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3543828" y="3085907"/>
            <a:ext cx="818555" cy="1293751"/>
          </a:xfrm>
          <a:custGeom>
            <a:avLst/>
            <a:gdLst>
              <a:gd name="connsiteX0" fmla="*/ 0 w 1030637"/>
              <a:gd name="connsiteY0" fmla="*/ 0 h 1735810"/>
              <a:gd name="connsiteX1" fmla="*/ 46495 w 1030637"/>
              <a:gd name="connsiteY1" fmla="*/ 30997 h 1735810"/>
              <a:gd name="connsiteX2" fmla="*/ 69742 w 1030637"/>
              <a:gd name="connsiteY2" fmla="*/ 54244 h 1735810"/>
              <a:gd name="connsiteX3" fmla="*/ 116237 w 1030637"/>
              <a:gd name="connsiteY3" fmla="*/ 85241 h 1735810"/>
              <a:gd name="connsiteX4" fmla="*/ 170481 w 1030637"/>
              <a:gd name="connsiteY4" fmla="*/ 123986 h 1735810"/>
              <a:gd name="connsiteX5" fmla="*/ 201478 w 1030637"/>
              <a:gd name="connsiteY5" fmla="*/ 154983 h 1735810"/>
              <a:gd name="connsiteX6" fmla="*/ 232474 w 1030637"/>
              <a:gd name="connsiteY6" fmla="*/ 178230 h 1735810"/>
              <a:gd name="connsiteX7" fmla="*/ 278969 w 1030637"/>
              <a:gd name="connsiteY7" fmla="*/ 224725 h 1735810"/>
              <a:gd name="connsiteX8" fmla="*/ 309966 w 1030637"/>
              <a:gd name="connsiteY8" fmla="*/ 247973 h 1735810"/>
              <a:gd name="connsiteX9" fmla="*/ 325464 w 1030637"/>
              <a:gd name="connsiteY9" fmla="*/ 271220 h 1735810"/>
              <a:gd name="connsiteX10" fmla="*/ 356461 w 1030637"/>
              <a:gd name="connsiteY10" fmla="*/ 294468 h 1735810"/>
              <a:gd name="connsiteX11" fmla="*/ 418454 w 1030637"/>
              <a:gd name="connsiteY11" fmla="*/ 348712 h 1735810"/>
              <a:gd name="connsiteX12" fmla="*/ 457200 w 1030637"/>
              <a:gd name="connsiteY12" fmla="*/ 402956 h 1735810"/>
              <a:gd name="connsiteX13" fmla="*/ 480447 w 1030637"/>
              <a:gd name="connsiteY13" fmla="*/ 418454 h 1735810"/>
              <a:gd name="connsiteX14" fmla="*/ 503695 w 1030637"/>
              <a:gd name="connsiteY14" fmla="*/ 449451 h 1735810"/>
              <a:gd name="connsiteX15" fmla="*/ 557939 w 1030637"/>
              <a:gd name="connsiteY15" fmla="*/ 495946 h 1735810"/>
              <a:gd name="connsiteX16" fmla="*/ 643179 w 1030637"/>
              <a:gd name="connsiteY16" fmla="*/ 573437 h 1735810"/>
              <a:gd name="connsiteX17" fmla="*/ 666427 w 1030637"/>
              <a:gd name="connsiteY17" fmla="*/ 581186 h 1735810"/>
              <a:gd name="connsiteX18" fmla="*/ 681925 w 1030637"/>
              <a:gd name="connsiteY18" fmla="*/ 596685 h 1735810"/>
              <a:gd name="connsiteX19" fmla="*/ 705173 w 1030637"/>
              <a:gd name="connsiteY19" fmla="*/ 612183 h 1735810"/>
              <a:gd name="connsiteX20" fmla="*/ 720671 w 1030637"/>
              <a:gd name="connsiteY20" fmla="*/ 635430 h 1735810"/>
              <a:gd name="connsiteX21" fmla="*/ 743918 w 1030637"/>
              <a:gd name="connsiteY21" fmla="*/ 666427 h 1735810"/>
              <a:gd name="connsiteX22" fmla="*/ 774915 w 1030637"/>
              <a:gd name="connsiteY22" fmla="*/ 697424 h 1735810"/>
              <a:gd name="connsiteX23" fmla="*/ 798162 w 1030637"/>
              <a:gd name="connsiteY23" fmla="*/ 728420 h 1735810"/>
              <a:gd name="connsiteX24" fmla="*/ 813661 w 1030637"/>
              <a:gd name="connsiteY24" fmla="*/ 743919 h 1735810"/>
              <a:gd name="connsiteX25" fmla="*/ 829159 w 1030637"/>
              <a:gd name="connsiteY25" fmla="*/ 774915 h 1735810"/>
              <a:gd name="connsiteX26" fmla="*/ 860156 w 1030637"/>
              <a:gd name="connsiteY26" fmla="*/ 829159 h 1735810"/>
              <a:gd name="connsiteX27" fmla="*/ 883403 w 1030637"/>
              <a:gd name="connsiteY27" fmla="*/ 891152 h 1735810"/>
              <a:gd name="connsiteX28" fmla="*/ 898901 w 1030637"/>
              <a:gd name="connsiteY28" fmla="*/ 914400 h 1735810"/>
              <a:gd name="connsiteX29" fmla="*/ 914400 w 1030637"/>
              <a:gd name="connsiteY29" fmla="*/ 960895 h 1735810"/>
              <a:gd name="connsiteX30" fmla="*/ 953145 w 1030637"/>
              <a:gd name="connsiteY30" fmla="*/ 1030637 h 1735810"/>
              <a:gd name="connsiteX31" fmla="*/ 968644 w 1030637"/>
              <a:gd name="connsiteY31" fmla="*/ 1069383 h 1735810"/>
              <a:gd name="connsiteX32" fmla="*/ 991891 w 1030637"/>
              <a:gd name="connsiteY32" fmla="*/ 1170122 h 1735810"/>
              <a:gd name="connsiteX33" fmla="*/ 999640 w 1030637"/>
              <a:gd name="connsiteY33" fmla="*/ 1201119 h 1735810"/>
              <a:gd name="connsiteX34" fmla="*/ 1007390 w 1030637"/>
              <a:gd name="connsiteY34" fmla="*/ 1247613 h 1735810"/>
              <a:gd name="connsiteX35" fmla="*/ 1015139 w 1030637"/>
              <a:gd name="connsiteY35" fmla="*/ 1379349 h 1735810"/>
              <a:gd name="connsiteX36" fmla="*/ 1022888 w 1030637"/>
              <a:gd name="connsiteY36" fmla="*/ 1425844 h 1735810"/>
              <a:gd name="connsiteX37" fmla="*/ 1030637 w 1030637"/>
              <a:gd name="connsiteY37" fmla="*/ 1495586 h 1735810"/>
              <a:gd name="connsiteX38" fmla="*/ 1022888 w 1030637"/>
              <a:gd name="connsiteY38" fmla="*/ 1635071 h 1735810"/>
              <a:gd name="connsiteX39" fmla="*/ 1015139 w 1030637"/>
              <a:gd name="connsiteY39" fmla="*/ 1735810 h 17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0637" h="1735810">
                <a:moveTo>
                  <a:pt x="0" y="0"/>
                </a:moveTo>
                <a:cubicBezTo>
                  <a:pt x="15498" y="10332"/>
                  <a:pt x="31792" y="19561"/>
                  <a:pt x="46495" y="30997"/>
                </a:cubicBezTo>
                <a:cubicBezTo>
                  <a:pt x="55145" y="37725"/>
                  <a:pt x="61092" y="47516"/>
                  <a:pt x="69742" y="54244"/>
                </a:cubicBezTo>
                <a:cubicBezTo>
                  <a:pt x="84445" y="65680"/>
                  <a:pt x="103066" y="72070"/>
                  <a:pt x="116237" y="85241"/>
                </a:cubicBezTo>
                <a:cubicBezTo>
                  <a:pt x="147652" y="116656"/>
                  <a:pt x="129682" y="103587"/>
                  <a:pt x="170481" y="123986"/>
                </a:cubicBezTo>
                <a:cubicBezTo>
                  <a:pt x="180813" y="134318"/>
                  <a:pt x="189788" y="146216"/>
                  <a:pt x="201478" y="154983"/>
                </a:cubicBezTo>
                <a:cubicBezTo>
                  <a:pt x="211810" y="162732"/>
                  <a:pt x="222874" y="169590"/>
                  <a:pt x="232474" y="178230"/>
                </a:cubicBezTo>
                <a:cubicBezTo>
                  <a:pt x="248765" y="192892"/>
                  <a:pt x="261435" y="211574"/>
                  <a:pt x="278969" y="224725"/>
                </a:cubicBezTo>
                <a:cubicBezTo>
                  <a:pt x="289301" y="232474"/>
                  <a:pt x="300833" y="238840"/>
                  <a:pt x="309966" y="247973"/>
                </a:cubicBezTo>
                <a:cubicBezTo>
                  <a:pt x="316551" y="254558"/>
                  <a:pt x="318879" y="264635"/>
                  <a:pt x="325464" y="271220"/>
                </a:cubicBezTo>
                <a:cubicBezTo>
                  <a:pt x="334597" y="280353"/>
                  <a:pt x="346808" y="285887"/>
                  <a:pt x="356461" y="294468"/>
                </a:cubicBezTo>
                <a:cubicBezTo>
                  <a:pt x="424461" y="354912"/>
                  <a:pt x="368451" y="315375"/>
                  <a:pt x="418454" y="348712"/>
                </a:cubicBezTo>
                <a:cubicBezTo>
                  <a:pt x="427255" y="361913"/>
                  <a:pt x="447587" y="393343"/>
                  <a:pt x="457200" y="402956"/>
                </a:cubicBezTo>
                <a:cubicBezTo>
                  <a:pt x="463785" y="409541"/>
                  <a:pt x="473862" y="411869"/>
                  <a:pt x="480447" y="418454"/>
                </a:cubicBezTo>
                <a:cubicBezTo>
                  <a:pt x="489580" y="427587"/>
                  <a:pt x="495290" y="439645"/>
                  <a:pt x="503695" y="449451"/>
                </a:cubicBezTo>
                <a:cubicBezTo>
                  <a:pt x="534816" y="485758"/>
                  <a:pt x="519659" y="461494"/>
                  <a:pt x="557939" y="495946"/>
                </a:cubicBezTo>
                <a:cubicBezTo>
                  <a:pt x="590179" y="524962"/>
                  <a:pt x="606900" y="550763"/>
                  <a:pt x="643179" y="573437"/>
                </a:cubicBezTo>
                <a:cubicBezTo>
                  <a:pt x="650106" y="577766"/>
                  <a:pt x="658678" y="578603"/>
                  <a:pt x="666427" y="581186"/>
                </a:cubicBezTo>
                <a:cubicBezTo>
                  <a:pt x="671593" y="586352"/>
                  <a:pt x="676220" y="592121"/>
                  <a:pt x="681925" y="596685"/>
                </a:cubicBezTo>
                <a:cubicBezTo>
                  <a:pt x="689198" y="602503"/>
                  <a:pt x="698587" y="605598"/>
                  <a:pt x="705173" y="612183"/>
                </a:cubicBezTo>
                <a:cubicBezTo>
                  <a:pt x="711758" y="618768"/>
                  <a:pt x="715258" y="627852"/>
                  <a:pt x="720671" y="635430"/>
                </a:cubicBezTo>
                <a:cubicBezTo>
                  <a:pt x="728178" y="645940"/>
                  <a:pt x="735413" y="656707"/>
                  <a:pt x="743918" y="666427"/>
                </a:cubicBezTo>
                <a:cubicBezTo>
                  <a:pt x="753540" y="677424"/>
                  <a:pt x="766148" y="685734"/>
                  <a:pt x="774915" y="697424"/>
                </a:cubicBezTo>
                <a:cubicBezTo>
                  <a:pt x="782664" y="707756"/>
                  <a:pt x="789894" y="718498"/>
                  <a:pt x="798162" y="728420"/>
                </a:cubicBezTo>
                <a:cubicBezTo>
                  <a:pt x="802839" y="734033"/>
                  <a:pt x="809608" y="737840"/>
                  <a:pt x="813661" y="743919"/>
                </a:cubicBezTo>
                <a:cubicBezTo>
                  <a:pt x="820069" y="753530"/>
                  <a:pt x="823428" y="764885"/>
                  <a:pt x="829159" y="774915"/>
                </a:cubicBezTo>
                <a:cubicBezTo>
                  <a:pt x="851390" y="813820"/>
                  <a:pt x="840088" y="782335"/>
                  <a:pt x="860156" y="829159"/>
                </a:cubicBezTo>
                <a:cubicBezTo>
                  <a:pt x="880285" y="876125"/>
                  <a:pt x="851280" y="826906"/>
                  <a:pt x="883403" y="891152"/>
                </a:cubicBezTo>
                <a:cubicBezTo>
                  <a:pt x="887568" y="899482"/>
                  <a:pt x="895118" y="905889"/>
                  <a:pt x="898901" y="914400"/>
                </a:cubicBezTo>
                <a:cubicBezTo>
                  <a:pt x="905536" y="929329"/>
                  <a:pt x="905995" y="946886"/>
                  <a:pt x="914400" y="960895"/>
                </a:cubicBezTo>
                <a:cubicBezTo>
                  <a:pt x="931166" y="988839"/>
                  <a:pt x="940440" y="1002051"/>
                  <a:pt x="953145" y="1030637"/>
                </a:cubicBezTo>
                <a:cubicBezTo>
                  <a:pt x="958795" y="1043348"/>
                  <a:pt x="963478" y="1056468"/>
                  <a:pt x="968644" y="1069383"/>
                </a:cubicBezTo>
                <a:cubicBezTo>
                  <a:pt x="980570" y="1129017"/>
                  <a:pt x="973198" y="1095349"/>
                  <a:pt x="991891" y="1170122"/>
                </a:cubicBezTo>
                <a:cubicBezTo>
                  <a:pt x="994474" y="1180454"/>
                  <a:pt x="997889" y="1190614"/>
                  <a:pt x="999640" y="1201119"/>
                </a:cubicBezTo>
                <a:lnTo>
                  <a:pt x="1007390" y="1247613"/>
                </a:lnTo>
                <a:cubicBezTo>
                  <a:pt x="1009973" y="1291525"/>
                  <a:pt x="1011328" y="1335526"/>
                  <a:pt x="1015139" y="1379349"/>
                </a:cubicBezTo>
                <a:cubicBezTo>
                  <a:pt x="1016500" y="1395002"/>
                  <a:pt x="1020811" y="1410270"/>
                  <a:pt x="1022888" y="1425844"/>
                </a:cubicBezTo>
                <a:cubicBezTo>
                  <a:pt x="1025979" y="1449029"/>
                  <a:pt x="1028054" y="1472339"/>
                  <a:pt x="1030637" y="1495586"/>
                </a:cubicBezTo>
                <a:cubicBezTo>
                  <a:pt x="1028054" y="1542081"/>
                  <a:pt x="1026601" y="1588653"/>
                  <a:pt x="1022888" y="1635071"/>
                </a:cubicBezTo>
                <a:cubicBezTo>
                  <a:pt x="1012947" y="1759333"/>
                  <a:pt x="1015139" y="1624656"/>
                  <a:pt x="1015139" y="173581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3966274" y="3406765"/>
            <a:ext cx="204705" cy="228658"/>
            <a:chOff x="4212453" y="4807879"/>
            <a:chExt cx="432048" cy="482603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Gate selector acts like another parent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323528" y="5589240"/>
            <a:ext cx="385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Criterion 1:</a:t>
            </a:r>
            <a:br>
              <a:rPr lang="en-GB" sz="2400" i="1" dirty="0" smtClean="0">
                <a:solidFill>
                  <a:srgbClr val="FF0000"/>
                </a:solidFill>
              </a:rPr>
            </a:br>
            <a:r>
              <a:rPr lang="en-GB" sz="2400" i="1" dirty="0" smtClean="0">
                <a:solidFill>
                  <a:srgbClr val="FF0000"/>
                </a:solidFill>
              </a:rPr>
              <a:t>Observed node on path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89865" y="5589240"/>
            <a:ext cx="417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Criterion 2:</a:t>
            </a:r>
            <a:br>
              <a:rPr lang="en-GB" sz="2400" i="1" dirty="0" smtClean="0">
                <a:solidFill>
                  <a:srgbClr val="FF0000"/>
                </a:solidFill>
              </a:rPr>
            </a:br>
            <a:r>
              <a:rPr lang="en-GB" sz="2400" i="1" dirty="0" smtClean="0">
                <a:solidFill>
                  <a:srgbClr val="FF0000"/>
                </a:solidFill>
              </a:rPr>
              <a:t>No observed descendant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038886" y="3115679"/>
            <a:ext cx="1251078" cy="519744"/>
          </a:xfrm>
          <a:custGeom>
            <a:avLst/>
            <a:gdLst>
              <a:gd name="connsiteX0" fmla="*/ 1189607 w 1542156"/>
              <a:gd name="connsiteY0" fmla="*/ 0 h 616448"/>
              <a:gd name="connsiteX1" fmla="*/ 1233996 w 1542156"/>
              <a:gd name="connsiteY1" fmla="*/ 8878 h 616448"/>
              <a:gd name="connsiteX2" fmla="*/ 1305017 w 1542156"/>
              <a:gd name="connsiteY2" fmla="*/ 62144 h 616448"/>
              <a:gd name="connsiteX3" fmla="*/ 1367161 w 1542156"/>
              <a:gd name="connsiteY3" fmla="*/ 106532 h 616448"/>
              <a:gd name="connsiteX4" fmla="*/ 1402671 w 1542156"/>
              <a:gd name="connsiteY4" fmla="*/ 177554 h 616448"/>
              <a:gd name="connsiteX5" fmla="*/ 1429305 w 1542156"/>
              <a:gd name="connsiteY5" fmla="*/ 248575 h 616448"/>
              <a:gd name="connsiteX6" fmla="*/ 1464815 w 1542156"/>
              <a:gd name="connsiteY6" fmla="*/ 275208 h 616448"/>
              <a:gd name="connsiteX7" fmla="*/ 1500326 w 1542156"/>
              <a:gd name="connsiteY7" fmla="*/ 372863 h 616448"/>
              <a:gd name="connsiteX8" fmla="*/ 1518081 w 1542156"/>
              <a:gd name="connsiteY8" fmla="*/ 399496 h 616448"/>
              <a:gd name="connsiteX9" fmla="*/ 1526959 w 1542156"/>
              <a:gd name="connsiteY9" fmla="*/ 435006 h 616448"/>
              <a:gd name="connsiteX10" fmla="*/ 1526959 w 1542156"/>
              <a:gd name="connsiteY10" fmla="*/ 541538 h 616448"/>
              <a:gd name="connsiteX11" fmla="*/ 1473693 w 1542156"/>
              <a:gd name="connsiteY11" fmla="*/ 577049 h 616448"/>
              <a:gd name="connsiteX12" fmla="*/ 1429305 w 1542156"/>
              <a:gd name="connsiteY12" fmla="*/ 585927 h 616448"/>
              <a:gd name="connsiteX13" fmla="*/ 1393794 w 1542156"/>
              <a:gd name="connsiteY13" fmla="*/ 594804 h 616448"/>
              <a:gd name="connsiteX14" fmla="*/ 1260629 w 1542156"/>
              <a:gd name="connsiteY14" fmla="*/ 603682 h 616448"/>
              <a:gd name="connsiteX15" fmla="*/ 976543 w 1542156"/>
              <a:gd name="connsiteY15" fmla="*/ 603682 h 616448"/>
              <a:gd name="connsiteX16" fmla="*/ 887767 w 1542156"/>
              <a:gd name="connsiteY16" fmla="*/ 585927 h 616448"/>
              <a:gd name="connsiteX17" fmla="*/ 781235 w 1542156"/>
              <a:gd name="connsiteY17" fmla="*/ 577049 h 616448"/>
              <a:gd name="connsiteX18" fmla="*/ 648070 w 1542156"/>
              <a:gd name="connsiteY18" fmla="*/ 559294 h 616448"/>
              <a:gd name="connsiteX19" fmla="*/ 479394 w 1542156"/>
              <a:gd name="connsiteY19" fmla="*/ 550416 h 616448"/>
              <a:gd name="connsiteX20" fmla="*/ 381739 w 1542156"/>
              <a:gd name="connsiteY20" fmla="*/ 541538 h 616448"/>
              <a:gd name="connsiteX21" fmla="*/ 257452 w 1542156"/>
              <a:gd name="connsiteY21" fmla="*/ 532661 h 616448"/>
              <a:gd name="connsiteX22" fmla="*/ 0 w 1542156"/>
              <a:gd name="connsiteY22" fmla="*/ 523783 h 616448"/>
              <a:gd name="connsiteX0" fmla="*/ 967824 w 1542156"/>
              <a:gd name="connsiteY0" fmla="*/ 0 h 693940"/>
              <a:gd name="connsiteX1" fmla="*/ 1233996 w 1542156"/>
              <a:gd name="connsiteY1" fmla="*/ 86370 h 693940"/>
              <a:gd name="connsiteX2" fmla="*/ 1305017 w 1542156"/>
              <a:gd name="connsiteY2" fmla="*/ 139636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305017 w 1542156"/>
              <a:gd name="connsiteY2" fmla="*/ 139636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240628 w 1542156"/>
              <a:gd name="connsiteY2" fmla="*/ 131887 h 693940"/>
              <a:gd name="connsiteX3" fmla="*/ 1367161 w 1542156"/>
              <a:gd name="connsiteY3" fmla="*/ 184024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  <a:gd name="connsiteX0" fmla="*/ 967824 w 1542156"/>
              <a:gd name="connsiteY0" fmla="*/ 0 h 693940"/>
              <a:gd name="connsiteX1" fmla="*/ 1098065 w 1542156"/>
              <a:gd name="connsiteY1" fmla="*/ 55373 h 693940"/>
              <a:gd name="connsiteX2" fmla="*/ 1240628 w 1542156"/>
              <a:gd name="connsiteY2" fmla="*/ 131887 h 693940"/>
              <a:gd name="connsiteX3" fmla="*/ 1338543 w 1542156"/>
              <a:gd name="connsiteY3" fmla="*/ 199522 h 693940"/>
              <a:gd name="connsiteX4" fmla="*/ 1402671 w 1542156"/>
              <a:gd name="connsiteY4" fmla="*/ 255046 h 693940"/>
              <a:gd name="connsiteX5" fmla="*/ 1429305 w 1542156"/>
              <a:gd name="connsiteY5" fmla="*/ 326067 h 693940"/>
              <a:gd name="connsiteX6" fmla="*/ 1464815 w 1542156"/>
              <a:gd name="connsiteY6" fmla="*/ 352700 h 693940"/>
              <a:gd name="connsiteX7" fmla="*/ 1500326 w 1542156"/>
              <a:gd name="connsiteY7" fmla="*/ 450355 h 693940"/>
              <a:gd name="connsiteX8" fmla="*/ 1518081 w 1542156"/>
              <a:gd name="connsiteY8" fmla="*/ 476988 h 693940"/>
              <a:gd name="connsiteX9" fmla="*/ 1526959 w 1542156"/>
              <a:gd name="connsiteY9" fmla="*/ 512498 h 693940"/>
              <a:gd name="connsiteX10" fmla="*/ 1526959 w 1542156"/>
              <a:gd name="connsiteY10" fmla="*/ 619030 h 693940"/>
              <a:gd name="connsiteX11" fmla="*/ 1473693 w 1542156"/>
              <a:gd name="connsiteY11" fmla="*/ 654541 h 693940"/>
              <a:gd name="connsiteX12" fmla="*/ 1429305 w 1542156"/>
              <a:gd name="connsiteY12" fmla="*/ 663419 h 693940"/>
              <a:gd name="connsiteX13" fmla="*/ 1393794 w 1542156"/>
              <a:gd name="connsiteY13" fmla="*/ 672296 h 693940"/>
              <a:gd name="connsiteX14" fmla="*/ 1260629 w 1542156"/>
              <a:gd name="connsiteY14" fmla="*/ 681174 h 693940"/>
              <a:gd name="connsiteX15" fmla="*/ 976543 w 1542156"/>
              <a:gd name="connsiteY15" fmla="*/ 681174 h 693940"/>
              <a:gd name="connsiteX16" fmla="*/ 887767 w 1542156"/>
              <a:gd name="connsiteY16" fmla="*/ 663419 h 693940"/>
              <a:gd name="connsiteX17" fmla="*/ 781235 w 1542156"/>
              <a:gd name="connsiteY17" fmla="*/ 654541 h 693940"/>
              <a:gd name="connsiteX18" fmla="*/ 648070 w 1542156"/>
              <a:gd name="connsiteY18" fmla="*/ 636786 h 693940"/>
              <a:gd name="connsiteX19" fmla="*/ 479394 w 1542156"/>
              <a:gd name="connsiteY19" fmla="*/ 627908 h 693940"/>
              <a:gd name="connsiteX20" fmla="*/ 381739 w 1542156"/>
              <a:gd name="connsiteY20" fmla="*/ 619030 h 693940"/>
              <a:gd name="connsiteX21" fmla="*/ 257452 w 1542156"/>
              <a:gd name="connsiteY21" fmla="*/ 610153 h 693940"/>
              <a:gd name="connsiteX22" fmla="*/ 0 w 1542156"/>
              <a:gd name="connsiteY22" fmla="*/ 601275 h 69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42156" h="693940">
                <a:moveTo>
                  <a:pt x="967824" y="0"/>
                </a:moveTo>
                <a:cubicBezTo>
                  <a:pt x="982620" y="2959"/>
                  <a:pt x="1052598" y="33392"/>
                  <a:pt x="1098065" y="55373"/>
                </a:cubicBezTo>
                <a:cubicBezTo>
                  <a:pt x="1143532" y="77354"/>
                  <a:pt x="1200548" y="107862"/>
                  <a:pt x="1240628" y="131887"/>
                </a:cubicBezTo>
                <a:cubicBezTo>
                  <a:pt x="1280708" y="155912"/>
                  <a:pt x="1300246" y="161227"/>
                  <a:pt x="1338543" y="199522"/>
                </a:cubicBezTo>
                <a:cubicBezTo>
                  <a:pt x="1350380" y="223196"/>
                  <a:pt x="1387544" y="233955"/>
                  <a:pt x="1402671" y="255046"/>
                </a:cubicBezTo>
                <a:cubicBezTo>
                  <a:pt x="1417798" y="276137"/>
                  <a:pt x="1415731" y="304736"/>
                  <a:pt x="1429305" y="326067"/>
                </a:cubicBezTo>
                <a:cubicBezTo>
                  <a:pt x="1437249" y="338550"/>
                  <a:pt x="1452978" y="343822"/>
                  <a:pt x="1464815" y="352700"/>
                </a:cubicBezTo>
                <a:cubicBezTo>
                  <a:pt x="1473100" y="377553"/>
                  <a:pt x="1487976" y="425654"/>
                  <a:pt x="1500326" y="450355"/>
                </a:cubicBezTo>
                <a:cubicBezTo>
                  <a:pt x="1505097" y="459898"/>
                  <a:pt x="1512163" y="468110"/>
                  <a:pt x="1518081" y="476988"/>
                </a:cubicBezTo>
                <a:cubicBezTo>
                  <a:pt x="1521040" y="488825"/>
                  <a:pt x="1523607" y="500766"/>
                  <a:pt x="1526959" y="512498"/>
                </a:cubicBezTo>
                <a:cubicBezTo>
                  <a:pt x="1538077" y="551409"/>
                  <a:pt x="1554723" y="567469"/>
                  <a:pt x="1526959" y="619030"/>
                </a:cubicBezTo>
                <a:cubicBezTo>
                  <a:pt x="1516842" y="637819"/>
                  <a:pt x="1494618" y="650356"/>
                  <a:pt x="1473693" y="654541"/>
                </a:cubicBezTo>
                <a:cubicBezTo>
                  <a:pt x="1458897" y="657500"/>
                  <a:pt x="1444035" y="660146"/>
                  <a:pt x="1429305" y="663419"/>
                </a:cubicBezTo>
                <a:cubicBezTo>
                  <a:pt x="1417394" y="666066"/>
                  <a:pt x="1405928" y="671019"/>
                  <a:pt x="1393794" y="672296"/>
                </a:cubicBezTo>
                <a:cubicBezTo>
                  <a:pt x="1349552" y="676953"/>
                  <a:pt x="1305017" y="678215"/>
                  <a:pt x="1260629" y="681174"/>
                </a:cubicBezTo>
                <a:cubicBezTo>
                  <a:pt x="1138915" y="698562"/>
                  <a:pt x="1170826" y="697827"/>
                  <a:pt x="976543" y="681174"/>
                </a:cubicBezTo>
                <a:cubicBezTo>
                  <a:pt x="946475" y="678597"/>
                  <a:pt x="917841" y="665925"/>
                  <a:pt x="887767" y="663419"/>
                </a:cubicBezTo>
                <a:cubicBezTo>
                  <a:pt x="852256" y="660460"/>
                  <a:pt x="816651" y="658476"/>
                  <a:pt x="781235" y="654541"/>
                </a:cubicBezTo>
                <a:cubicBezTo>
                  <a:pt x="655638" y="640585"/>
                  <a:pt x="814188" y="648651"/>
                  <a:pt x="648070" y="636786"/>
                </a:cubicBezTo>
                <a:cubicBezTo>
                  <a:pt x="591910" y="632775"/>
                  <a:pt x="535572" y="631653"/>
                  <a:pt x="479394" y="627908"/>
                </a:cubicBezTo>
                <a:cubicBezTo>
                  <a:pt x="446780" y="625734"/>
                  <a:pt x="414321" y="621636"/>
                  <a:pt x="381739" y="619030"/>
                </a:cubicBezTo>
                <a:lnTo>
                  <a:pt x="257452" y="610153"/>
                </a:lnTo>
                <a:cubicBezTo>
                  <a:pt x="130860" y="592068"/>
                  <a:pt x="216233" y="601275"/>
                  <a:pt x="0" y="60127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>
            <a:off x="6182487" y="3397974"/>
            <a:ext cx="204705" cy="228658"/>
            <a:chOff x="4212453" y="4807879"/>
            <a:chExt cx="432048" cy="482603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8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0" grpId="0" animBg="1"/>
      <p:bldP spid="86" grpId="0" animBg="1"/>
      <p:bldP spid="96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Graphical models of mixtures</a:t>
            </a:r>
          </a:p>
          <a:p>
            <a:r>
              <a:rPr lang="en-GB" dirty="0" smtClean="0"/>
              <a:t>Gated graphs</a:t>
            </a:r>
          </a:p>
          <a:p>
            <a:r>
              <a:rPr lang="en-GB" dirty="0" smtClean="0"/>
              <a:t>d-separation in gated graphs</a:t>
            </a:r>
          </a:p>
          <a:p>
            <a:r>
              <a:rPr lang="en-GB" dirty="0" smtClean="0"/>
              <a:t>Inference in gated graphs</a:t>
            </a:r>
          </a:p>
          <a:p>
            <a:r>
              <a:rPr lang="en-GB" dirty="0" smtClean="0"/>
              <a:t>Modelling interventions with gated graphs</a:t>
            </a:r>
          </a:p>
          <a:p>
            <a:r>
              <a:rPr lang="en-GB" dirty="0" smtClean="0"/>
              <a:t>Causal inference with gated graphs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d-separation with gates</a:t>
            </a:r>
            <a:endParaRPr lang="en-GB" dirty="0"/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Paths are blocked by gates that are off,</a:t>
            </a:r>
          </a:p>
          <a:p>
            <a:pPr marL="0" indent="0" algn="ctr">
              <a:buNone/>
            </a:pPr>
            <a:r>
              <a:rPr lang="en-GB" dirty="0" smtClean="0"/>
              <a:t>but pass through gates that are on.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246572" y="4345423"/>
            <a:ext cx="884026" cy="883777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46572" y="3484205"/>
            <a:ext cx="884026" cy="883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3570106" y="3705149"/>
                <a:ext cx="396916" cy="441888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06" y="3705149"/>
                <a:ext cx="396916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1868060" y="3926093"/>
            <a:ext cx="170204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2292569" y="2852936"/>
                <a:ext cx="792035" cy="44188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GB" sz="2000" b="1" dirty="0" smtClean="0"/>
                  <a:t>=T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569" y="2852936"/>
                <a:ext cx="792035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5" idx="2"/>
          </p:cNvCxnSpPr>
          <p:nvPr/>
        </p:nvCxnSpPr>
        <p:spPr>
          <a:xfrm>
            <a:off x="2688586" y="3294824"/>
            <a:ext cx="0" cy="2081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62455" y="3799840"/>
            <a:ext cx="243429" cy="25250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8" name="Rectangle 27"/>
          <p:cNvSpPr/>
          <p:nvPr/>
        </p:nvSpPr>
        <p:spPr>
          <a:xfrm>
            <a:off x="2562455" y="4661058"/>
            <a:ext cx="243429" cy="252508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805885" y="4062395"/>
            <a:ext cx="811573" cy="720662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46572" y="3466656"/>
            <a:ext cx="303288" cy="400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2246572" y="4337278"/>
            <a:ext cx="309700" cy="400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547664" y="3705149"/>
                <a:ext cx="320396" cy="441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05149"/>
                <a:ext cx="320396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5919317" y="4345423"/>
            <a:ext cx="884026" cy="883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19317" y="3484205"/>
            <a:ext cx="884026" cy="8837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7242851" y="3705149"/>
                <a:ext cx="396916" cy="441888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51" y="3705149"/>
                <a:ext cx="396916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>
            <a:stCxn id="97" idx="1"/>
          </p:cNvCxnSpPr>
          <p:nvPr/>
        </p:nvCxnSpPr>
        <p:spPr>
          <a:xfrm flipH="1">
            <a:off x="5540805" y="3926093"/>
            <a:ext cx="170204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>
              <a:xfrm>
                <a:off x="5965314" y="2852936"/>
                <a:ext cx="792035" cy="44188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GB" sz="2000" b="1" dirty="0" smtClean="0"/>
                  <a:t>=F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14" y="2852936"/>
                <a:ext cx="792035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</p:cNvCxnSpPr>
          <p:nvPr/>
        </p:nvCxnSpPr>
        <p:spPr>
          <a:xfrm>
            <a:off x="6361331" y="3294824"/>
            <a:ext cx="0" cy="2081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6235200" y="3799840"/>
            <a:ext cx="243429" cy="252508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02" name="Rectangle 101"/>
          <p:cNvSpPr/>
          <p:nvPr/>
        </p:nvSpPr>
        <p:spPr>
          <a:xfrm>
            <a:off x="6235200" y="4661058"/>
            <a:ext cx="243429" cy="25250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6478630" y="4062395"/>
            <a:ext cx="811573" cy="72066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919317" y="3466656"/>
            <a:ext cx="303288" cy="400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sz="2000" dirty="0"/>
          </a:p>
        </p:txBody>
      </p:sp>
      <p:sp>
        <p:nvSpPr>
          <p:cNvPr id="105" name="Rectangle 104"/>
          <p:cNvSpPr/>
          <p:nvPr/>
        </p:nvSpPr>
        <p:spPr>
          <a:xfrm>
            <a:off x="5919317" y="4337278"/>
            <a:ext cx="309700" cy="400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ounded Rectangle 105"/>
              <p:cNvSpPr/>
              <p:nvPr/>
            </p:nvSpPr>
            <p:spPr>
              <a:xfrm>
                <a:off x="5220409" y="3705149"/>
                <a:ext cx="320396" cy="4418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106" name="Rounded 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409" y="3705149"/>
                <a:ext cx="320396" cy="441888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76470" y="3705149"/>
            <a:ext cx="1793636" cy="263527"/>
            <a:chOff x="6169981" y="4287265"/>
            <a:chExt cx="1642369" cy="241302"/>
          </a:xfrm>
        </p:grpSpPr>
        <p:sp>
          <p:nvSpPr>
            <p:cNvPr id="107" name="Freeform 106"/>
            <p:cNvSpPr/>
            <p:nvPr/>
          </p:nvSpPr>
          <p:spPr>
            <a:xfrm>
              <a:off x="6169981" y="4350058"/>
              <a:ext cx="1642369" cy="71022"/>
            </a:xfrm>
            <a:custGeom>
              <a:avLst/>
              <a:gdLst>
                <a:gd name="connsiteX0" fmla="*/ 0 w 1642369"/>
                <a:gd name="connsiteY0" fmla="*/ 53266 h 71022"/>
                <a:gd name="connsiteX1" fmla="*/ 195308 w 1642369"/>
                <a:gd name="connsiteY1" fmla="*/ 44389 h 71022"/>
                <a:gd name="connsiteX2" fmla="*/ 221941 w 1642369"/>
                <a:gd name="connsiteY2" fmla="*/ 35511 h 71022"/>
                <a:gd name="connsiteX3" fmla="*/ 266330 w 1642369"/>
                <a:gd name="connsiteY3" fmla="*/ 26633 h 71022"/>
                <a:gd name="connsiteX4" fmla="*/ 470516 w 1642369"/>
                <a:gd name="connsiteY4" fmla="*/ 0 h 71022"/>
                <a:gd name="connsiteX5" fmla="*/ 648069 w 1642369"/>
                <a:gd name="connsiteY5" fmla="*/ 17756 h 71022"/>
                <a:gd name="connsiteX6" fmla="*/ 692458 w 1642369"/>
                <a:gd name="connsiteY6" fmla="*/ 26633 h 71022"/>
                <a:gd name="connsiteX7" fmla="*/ 727969 w 1642369"/>
                <a:gd name="connsiteY7" fmla="*/ 35511 h 71022"/>
                <a:gd name="connsiteX8" fmla="*/ 861134 w 1642369"/>
                <a:gd name="connsiteY8" fmla="*/ 44389 h 71022"/>
                <a:gd name="connsiteX9" fmla="*/ 967666 w 1642369"/>
                <a:gd name="connsiteY9" fmla="*/ 53266 h 71022"/>
                <a:gd name="connsiteX10" fmla="*/ 1225118 w 1642369"/>
                <a:gd name="connsiteY10" fmla="*/ 71022 h 71022"/>
                <a:gd name="connsiteX11" fmla="*/ 1544714 w 1642369"/>
                <a:gd name="connsiteY11" fmla="*/ 62144 h 71022"/>
                <a:gd name="connsiteX12" fmla="*/ 1597980 w 1642369"/>
                <a:gd name="connsiteY12" fmla="*/ 44389 h 71022"/>
                <a:gd name="connsiteX13" fmla="*/ 1642369 w 1642369"/>
                <a:gd name="connsiteY13" fmla="*/ 44389 h 7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69" h="71022">
                  <a:moveTo>
                    <a:pt x="0" y="53266"/>
                  </a:moveTo>
                  <a:cubicBezTo>
                    <a:pt x="65103" y="50307"/>
                    <a:pt x="130346" y="49586"/>
                    <a:pt x="195308" y="44389"/>
                  </a:cubicBezTo>
                  <a:cubicBezTo>
                    <a:pt x="204636" y="43643"/>
                    <a:pt x="212863" y="37781"/>
                    <a:pt x="221941" y="35511"/>
                  </a:cubicBezTo>
                  <a:cubicBezTo>
                    <a:pt x="236580" y="31851"/>
                    <a:pt x="251470" y="29255"/>
                    <a:pt x="266330" y="26633"/>
                  </a:cubicBezTo>
                  <a:cubicBezTo>
                    <a:pt x="389197" y="4951"/>
                    <a:pt x="351451" y="10825"/>
                    <a:pt x="470516" y="0"/>
                  </a:cubicBezTo>
                  <a:cubicBezTo>
                    <a:pt x="557720" y="6708"/>
                    <a:pt x="574341" y="5468"/>
                    <a:pt x="648069" y="17756"/>
                  </a:cubicBezTo>
                  <a:cubicBezTo>
                    <a:pt x="662953" y="20237"/>
                    <a:pt x="677728" y="23360"/>
                    <a:pt x="692458" y="26633"/>
                  </a:cubicBezTo>
                  <a:cubicBezTo>
                    <a:pt x="704369" y="29280"/>
                    <a:pt x="715835" y="34234"/>
                    <a:pt x="727969" y="35511"/>
                  </a:cubicBezTo>
                  <a:cubicBezTo>
                    <a:pt x="772211" y="40168"/>
                    <a:pt x="816769" y="41103"/>
                    <a:pt x="861134" y="44389"/>
                  </a:cubicBezTo>
                  <a:lnTo>
                    <a:pt x="967666" y="53266"/>
                  </a:lnTo>
                  <a:cubicBezTo>
                    <a:pt x="1232454" y="70349"/>
                    <a:pt x="1045237" y="53033"/>
                    <a:pt x="1225118" y="71022"/>
                  </a:cubicBezTo>
                  <a:cubicBezTo>
                    <a:pt x="1331650" y="68063"/>
                    <a:pt x="1438412" y="69737"/>
                    <a:pt x="1544714" y="62144"/>
                  </a:cubicBezTo>
                  <a:cubicBezTo>
                    <a:pt x="1563382" y="60811"/>
                    <a:pt x="1579264" y="44389"/>
                    <a:pt x="1597980" y="44389"/>
                  </a:cubicBezTo>
                  <a:lnTo>
                    <a:pt x="1642369" y="44389"/>
                  </a:lnTo>
                </a:path>
              </a:pathLst>
            </a:cu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940624" y="4287265"/>
              <a:ext cx="216024" cy="241302"/>
              <a:chOff x="4212453" y="4807879"/>
              <a:chExt cx="432048" cy="482603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4212453" y="4807879"/>
                <a:ext cx="432048" cy="48260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4212453" y="4807879"/>
                <a:ext cx="432048" cy="48260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Freeform 111"/>
          <p:cNvSpPr/>
          <p:nvPr/>
        </p:nvSpPr>
        <p:spPr>
          <a:xfrm>
            <a:off x="5464513" y="3773699"/>
            <a:ext cx="1793636" cy="77563"/>
          </a:xfrm>
          <a:custGeom>
            <a:avLst/>
            <a:gdLst>
              <a:gd name="connsiteX0" fmla="*/ 0 w 1642369"/>
              <a:gd name="connsiteY0" fmla="*/ 53266 h 71022"/>
              <a:gd name="connsiteX1" fmla="*/ 195308 w 1642369"/>
              <a:gd name="connsiteY1" fmla="*/ 44389 h 71022"/>
              <a:gd name="connsiteX2" fmla="*/ 221941 w 1642369"/>
              <a:gd name="connsiteY2" fmla="*/ 35511 h 71022"/>
              <a:gd name="connsiteX3" fmla="*/ 266330 w 1642369"/>
              <a:gd name="connsiteY3" fmla="*/ 26633 h 71022"/>
              <a:gd name="connsiteX4" fmla="*/ 470516 w 1642369"/>
              <a:gd name="connsiteY4" fmla="*/ 0 h 71022"/>
              <a:gd name="connsiteX5" fmla="*/ 648069 w 1642369"/>
              <a:gd name="connsiteY5" fmla="*/ 17756 h 71022"/>
              <a:gd name="connsiteX6" fmla="*/ 692458 w 1642369"/>
              <a:gd name="connsiteY6" fmla="*/ 26633 h 71022"/>
              <a:gd name="connsiteX7" fmla="*/ 727969 w 1642369"/>
              <a:gd name="connsiteY7" fmla="*/ 35511 h 71022"/>
              <a:gd name="connsiteX8" fmla="*/ 861134 w 1642369"/>
              <a:gd name="connsiteY8" fmla="*/ 44389 h 71022"/>
              <a:gd name="connsiteX9" fmla="*/ 967666 w 1642369"/>
              <a:gd name="connsiteY9" fmla="*/ 53266 h 71022"/>
              <a:gd name="connsiteX10" fmla="*/ 1225118 w 1642369"/>
              <a:gd name="connsiteY10" fmla="*/ 71022 h 71022"/>
              <a:gd name="connsiteX11" fmla="*/ 1544714 w 1642369"/>
              <a:gd name="connsiteY11" fmla="*/ 62144 h 71022"/>
              <a:gd name="connsiteX12" fmla="*/ 1597980 w 1642369"/>
              <a:gd name="connsiteY12" fmla="*/ 44389 h 71022"/>
              <a:gd name="connsiteX13" fmla="*/ 1642369 w 1642369"/>
              <a:gd name="connsiteY13" fmla="*/ 44389 h 7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369" h="71022">
                <a:moveTo>
                  <a:pt x="0" y="53266"/>
                </a:moveTo>
                <a:cubicBezTo>
                  <a:pt x="65103" y="50307"/>
                  <a:pt x="130346" y="49586"/>
                  <a:pt x="195308" y="44389"/>
                </a:cubicBezTo>
                <a:cubicBezTo>
                  <a:pt x="204636" y="43643"/>
                  <a:pt x="212863" y="37781"/>
                  <a:pt x="221941" y="35511"/>
                </a:cubicBezTo>
                <a:cubicBezTo>
                  <a:pt x="236580" y="31851"/>
                  <a:pt x="251470" y="29255"/>
                  <a:pt x="266330" y="26633"/>
                </a:cubicBezTo>
                <a:cubicBezTo>
                  <a:pt x="389197" y="4951"/>
                  <a:pt x="351451" y="10825"/>
                  <a:pt x="470516" y="0"/>
                </a:cubicBezTo>
                <a:cubicBezTo>
                  <a:pt x="557720" y="6708"/>
                  <a:pt x="574341" y="5468"/>
                  <a:pt x="648069" y="17756"/>
                </a:cubicBezTo>
                <a:cubicBezTo>
                  <a:pt x="662953" y="20237"/>
                  <a:pt x="677728" y="23360"/>
                  <a:pt x="692458" y="26633"/>
                </a:cubicBezTo>
                <a:cubicBezTo>
                  <a:pt x="704369" y="29280"/>
                  <a:pt x="715835" y="34234"/>
                  <a:pt x="727969" y="35511"/>
                </a:cubicBezTo>
                <a:cubicBezTo>
                  <a:pt x="772211" y="40168"/>
                  <a:pt x="816769" y="41103"/>
                  <a:pt x="861134" y="44389"/>
                </a:cubicBezTo>
                <a:lnTo>
                  <a:pt x="967666" y="53266"/>
                </a:lnTo>
                <a:cubicBezTo>
                  <a:pt x="1232454" y="70349"/>
                  <a:pt x="1045237" y="53033"/>
                  <a:pt x="1225118" y="71022"/>
                </a:cubicBezTo>
                <a:cubicBezTo>
                  <a:pt x="1331650" y="68063"/>
                  <a:pt x="1438412" y="69737"/>
                  <a:pt x="1544714" y="62144"/>
                </a:cubicBezTo>
                <a:cubicBezTo>
                  <a:pt x="1563382" y="60811"/>
                  <a:pt x="1579264" y="44389"/>
                  <a:pt x="1597980" y="44389"/>
                </a:cubicBezTo>
                <a:lnTo>
                  <a:pt x="1642369" y="44389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4" name="TextBox 33"/>
          <p:cNvSpPr txBox="1"/>
          <p:nvPr/>
        </p:nvSpPr>
        <p:spPr>
          <a:xfrm>
            <a:off x="539552" y="5373216"/>
            <a:ext cx="819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Criterion 3 (context-sensitive):</a:t>
            </a:r>
            <a:br>
              <a:rPr lang="en-GB" sz="2400" i="1" dirty="0" smtClean="0">
                <a:solidFill>
                  <a:srgbClr val="FF0000"/>
                </a:solidFill>
              </a:rPr>
            </a:br>
            <a:r>
              <a:rPr lang="en-GB" sz="2400" i="1" dirty="0" smtClean="0">
                <a:solidFill>
                  <a:srgbClr val="FF0000"/>
                </a:solidFill>
              </a:rPr>
              <a:t>Path passes through off gate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d-separation summary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6768752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i="1" dirty="0" smtClean="0">
                <a:solidFill>
                  <a:srgbClr val="FF0000"/>
                </a:solidFill>
              </a:rPr>
              <a:t>Criterion 1: Observed node on path</a:t>
            </a:r>
          </a:p>
          <a:p>
            <a:pPr>
              <a:lnSpc>
                <a:spcPct val="200000"/>
              </a:lnSpc>
            </a:pPr>
            <a:r>
              <a:rPr lang="en-GB" sz="2400" i="1" dirty="0">
                <a:solidFill>
                  <a:srgbClr val="FF0000"/>
                </a:solidFill>
              </a:rPr>
              <a:t>Criterion 2: No observed </a:t>
            </a:r>
            <a:r>
              <a:rPr lang="en-GB" sz="2400" i="1" dirty="0" smtClean="0">
                <a:solidFill>
                  <a:srgbClr val="FF0000"/>
                </a:solidFill>
              </a:rPr>
              <a:t>descendant</a:t>
            </a:r>
          </a:p>
          <a:p>
            <a:pPr>
              <a:lnSpc>
                <a:spcPct val="200000"/>
              </a:lnSpc>
            </a:pPr>
            <a:r>
              <a:rPr lang="en-GB" sz="2400" i="1" dirty="0">
                <a:solidFill>
                  <a:srgbClr val="FF0000"/>
                </a:solidFill>
              </a:rPr>
              <a:t>Criterion 3: Path passes through off gate</a:t>
            </a:r>
          </a:p>
          <a:p>
            <a:pPr algn="ctr">
              <a:lnSpc>
                <a:spcPct val="200000"/>
              </a:lnSpc>
            </a:pPr>
            <a:endParaRPr lang="en-GB" sz="2400" i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8564" y="420192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00B0F0"/>
                </a:solidFill>
              </a:rPr>
              <a:t>New!</a:t>
            </a:r>
            <a:endParaRPr lang="en-GB" sz="2800" b="1" i="1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87624" y="4293096"/>
            <a:ext cx="69127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400" dirty="0" smtClean="0"/>
              <a:t>Allows new independencies to be detected, </a:t>
            </a:r>
            <a:br>
              <a:rPr lang="en-GB" sz="2400" dirty="0" smtClean="0"/>
            </a:br>
            <a:r>
              <a:rPr lang="en-GB" sz="2400" dirty="0" smtClean="0"/>
              <a:t>(even if they apply only in particular contexts)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971600" y="3717032"/>
            <a:ext cx="6552728" cy="1603340"/>
          </a:xfrm>
          <a:prstGeom prst="roundRect">
            <a:avLst>
              <a:gd name="adj" fmla="val 34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Inference</a:t>
            </a:r>
            <a:br>
              <a:rPr lang="en-GB" sz="3600" dirty="0" smtClean="0"/>
            </a:br>
            <a:r>
              <a:rPr lang="en-GB" sz="3600" dirty="0" smtClean="0"/>
              <a:t>in gated graphs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51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in Gated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1341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Extended forms of standard algorithms: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belief propagation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expectation propagation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variational message passing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Gibbs sampling</a:t>
            </a:r>
            <a:endParaRPr lang="en-GB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Algorithms become </a:t>
            </a:r>
            <a:r>
              <a:rPr lang="en-GB" i="1" dirty="0" smtClean="0"/>
              <a:t>more accurate + more efficient</a:t>
            </a:r>
            <a:r>
              <a:rPr lang="en-GB" dirty="0" smtClean="0"/>
              <a:t> by exploiting conditional independencies.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400" dirty="0" smtClean="0"/>
              <a:t>Free software at </a:t>
            </a:r>
            <a:r>
              <a:rPr lang="en-GB" sz="2400" dirty="0" smtClean="0">
                <a:hlinkClick r:id="rId2"/>
              </a:rPr>
              <a:t>http://research.microsoft.com/infernet</a:t>
            </a:r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12400" y="638132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[Minka &amp; Winn, </a:t>
            </a:r>
            <a:r>
              <a:rPr lang="en-GB" i="1" dirty="0" smtClean="0"/>
              <a:t>Gates</a:t>
            </a:r>
            <a:r>
              <a:rPr lang="en-GB" dirty="0" smtClean="0"/>
              <a:t>. NIPS 2009]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09" y="2044197"/>
            <a:ext cx="4088854" cy="10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 in factor graphs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43608" y="3576771"/>
            <a:ext cx="6048672" cy="1030218"/>
            <a:chOff x="1043608" y="3576771"/>
            <a:chExt cx="6048672" cy="1030218"/>
          </a:xfrm>
        </p:grpSpPr>
        <p:sp>
          <p:nvSpPr>
            <p:cNvPr id="4" name="Rectangle 3"/>
            <p:cNvSpPr/>
            <p:nvPr/>
          </p:nvSpPr>
          <p:spPr>
            <a:xfrm>
              <a:off x="1043608" y="3789040"/>
              <a:ext cx="25743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Variable to factor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48910" y="3576771"/>
                  <a:ext cx="3643370" cy="1030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GB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GB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8910" y="3576771"/>
                  <a:ext cx="3643370" cy="10302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/>
          <p:cNvCxnSpPr/>
          <p:nvPr/>
        </p:nvCxnSpPr>
        <p:spPr>
          <a:xfrm>
            <a:off x="4860032" y="2531841"/>
            <a:ext cx="8555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43608" y="4725144"/>
            <a:ext cx="7704856" cy="1073499"/>
            <a:chOff x="1043608" y="4725144"/>
            <a:chExt cx="7704856" cy="1073499"/>
          </a:xfrm>
        </p:grpSpPr>
        <p:sp>
          <p:nvSpPr>
            <p:cNvPr id="13" name="Rectangle 12"/>
            <p:cNvSpPr/>
            <p:nvPr/>
          </p:nvSpPr>
          <p:spPr>
            <a:xfrm>
              <a:off x="1043608" y="4937413"/>
              <a:ext cx="25635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Factor to variable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341791" y="4725144"/>
                  <a:ext cx="5406673" cy="1073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GB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r>
                              <m:rPr>
                                <m:nor/>
                              </m:rPr>
                              <a:rPr lang="en-GB" sz="24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791" y="4725144"/>
                  <a:ext cx="5406673" cy="10734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671217" y="2116205"/>
            <a:ext cx="1676253" cy="1041414"/>
            <a:chOff x="2671217" y="2116205"/>
            <a:chExt cx="1676253" cy="1041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491880" y="2524711"/>
              <a:ext cx="85559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671217" y="2116205"/>
              <a:ext cx="244599" cy="2326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671217" y="2924944"/>
              <a:ext cx="244599" cy="2326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0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7" y="1691208"/>
            <a:ext cx="5046633" cy="26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 in a gate block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7504" y="4149080"/>
            <a:ext cx="8876446" cy="1073499"/>
            <a:chOff x="107504" y="4149080"/>
            <a:chExt cx="8876446" cy="1073499"/>
          </a:xfrm>
        </p:grpSpPr>
        <p:sp>
          <p:nvSpPr>
            <p:cNvPr id="4" name="Rectangle 3"/>
            <p:cNvSpPr/>
            <p:nvPr/>
          </p:nvSpPr>
          <p:spPr>
            <a:xfrm>
              <a:off x="107504" y="4361349"/>
              <a:ext cx="28472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Factor </a:t>
              </a:r>
              <a:r>
                <a:rPr lang="en-GB" sz="2400" dirty="0" err="1" smtClean="0">
                  <a:solidFill>
                    <a:srgbClr val="00B050"/>
                  </a:solidFill>
                  <a:latin typeface="Cambria" pitchFamily="18" charset="0"/>
                </a:rPr>
                <a:t>f</a:t>
              </a:r>
              <a:r>
                <a:rPr lang="en-GB" sz="2400" baseline="-25000" dirty="0" err="1" smtClean="0">
                  <a:solidFill>
                    <a:srgbClr val="00B050"/>
                  </a:solidFill>
                  <a:latin typeface="Cambria" pitchFamily="18" charset="0"/>
                </a:rPr>
                <a:t>k</a:t>
              </a:r>
              <a:r>
                <a:rPr lang="en-GB" sz="2400" dirty="0" smtClean="0">
                  <a:solidFill>
                    <a:srgbClr val="00B050"/>
                  </a:solidFill>
                </a:rPr>
                <a:t> to selector</a:t>
              </a:r>
              <a:br>
                <a:rPr lang="en-GB" sz="2400" dirty="0" smtClean="0">
                  <a:solidFill>
                    <a:srgbClr val="00B050"/>
                  </a:solidFill>
                </a:rPr>
              </a:br>
              <a:r>
                <a:rPr lang="en-GB" sz="2400" dirty="0" smtClean="0">
                  <a:solidFill>
                    <a:srgbClr val="00B050"/>
                  </a:solidFill>
                </a:rPr>
                <a:t>(evidence)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843808" y="4149080"/>
                  <a:ext cx="6140142" cy="1073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4149080"/>
                  <a:ext cx="6140142" cy="10734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103539" y="3185417"/>
            <a:ext cx="828501" cy="603623"/>
            <a:chOff x="4103539" y="3185417"/>
            <a:chExt cx="828501" cy="603623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103539" y="3185417"/>
              <a:ext cx="232717" cy="34736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274344" y="3556449"/>
              <a:ext cx="297656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417219" y="3552825"/>
              <a:ext cx="0" cy="20955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4498181" y="3190974"/>
              <a:ext cx="261066" cy="34280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19748" y="3419708"/>
                  <a:ext cx="41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∑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748" y="3419708"/>
                  <a:ext cx="41229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733550" y="1894868"/>
            <a:ext cx="3500089" cy="622912"/>
            <a:chOff x="1733550" y="1894868"/>
            <a:chExt cx="3500089" cy="622912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2002631" y="2317130"/>
              <a:ext cx="3231008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002631" y="2455287"/>
              <a:ext cx="1345233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1979711" y="2251472"/>
              <a:ext cx="1" cy="26630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1733550" y="2384626"/>
              <a:ext cx="246161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774540" y="1894868"/>
                  <a:ext cx="41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∑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540" y="1894868"/>
                  <a:ext cx="41229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611158" y="2515379"/>
            <a:ext cx="3851430" cy="1282695"/>
            <a:chOff x="1611158" y="2515379"/>
            <a:chExt cx="3851430" cy="128269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538856" y="2571750"/>
              <a:ext cx="923732" cy="122632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824413" y="2533650"/>
              <a:ext cx="438150" cy="5762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638550" y="2524125"/>
              <a:ext cx="414338" cy="585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611158" y="2515379"/>
              <a:ext cx="905823" cy="369332"/>
              <a:chOff x="1611158" y="2515379"/>
              <a:chExt cx="90582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1611158" y="2515379"/>
                    <a:ext cx="8726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158" y="2515379"/>
                    <a:ext cx="872610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/>
              <p:cNvCxnSpPr/>
              <p:nvPr/>
            </p:nvCxnSpPr>
            <p:spPr>
              <a:xfrm>
                <a:off x="1763688" y="2615480"/>
                <a:ext cx="753293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H="1" flipV="1">
              <a:off x="3433763" y="2562225"/>
              <a:ext cx="870128" cy="12334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7504" y="5246164"/>
            <a:ext cx="8865126" cy="1528653"/>
            <a:chOff x="107504" y="5246164"/>
            <a:chExt cx="8865126" cy="1528653"/>
          </a:xfrm>
        </p:grpSpPr>
        <p:sp>
          <p:nvSpPr>
            <p:cNvPr id="13" name="Rectangle 12"/>
            <p:cNvSpPr/>
            <p:nvPr/>
          </p:nvSpPr>
          <p:spPr>
            <a:xfrm>
              <a:off x="107504" y="5471702"/>
              <a:ext cx="28087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FFC000"/>
                  </a:solidFill>
                </a:rPr>
                <a:t>Factor </a:t>
              </a:r>
              <a:r>
                <a:rPr lang="en-GB" sz="2400" dirty="0" err="1">
                  <a:solidFill>
                    <a:srgbClr val="FFC000"/>
                  </a:solidFill>
                  <a:latin typeface="Cambria" pitchFamily="18" charset="0"/>
                </a:rPr>
                <a:t>f</a:t>
              </a:r>
              <a:r>
                <a:rPr lang="en-GB" sz="2400" baseline="-25000" dirty="0" err="1">
                  <a:solidFill>
                    <a:srgbClr val="FFC000"/>
                  </a:solidFill>
                  <a:latin typeface="Cambria" pitchFamily="18" charset="0"/>
                </a:rPr>
                <a:t>k</a:t>
              </a:r>
              <a:r>
                <a:rPr lang="en-GB" sz="2400" baseline="-25000" dirty="0">
                  <a:solidFill>
                    <a:srgbClr val="FFC000"/>
                  </a:solidFill>
                  <a:latin typeface="Cambria" pitchFamily="18" charset="0"/>
                </a:rPr>
                <a:t> </a:t>
              </a:r>
              <a:r>
                <a:rPr lang="en-GB" sz="2400" dirty="0" smtClean="0">
                  <a:solidFill>
                    <a:srgbClr val="FFC000"/>
                  </a:solidFill>
                </a:rPr>
                <a:t>to variable</a:t>
              </a:r>
              <a:br>
                <a:rPr lang="en-GB" sz="2400" dirty="0" smtClean="0">
                  <a:solidFill>
                    <a:srgbClr val="FFC000"/>
                  </a:solidFill>
                </a:rPr>
              </a:br>
              <a:r>
                <a:rPr lang="en-GB" sz="2400" dirty="0" smtClean="0">
                  <a:solidFill>
                    <a:srgbClr val="FFC000"/>
                  </a:solidFill>
                </a:rPr>
                <a:t>(after leaving gate)</a:t>
              </a:r>
              <a:endParaRPr lang="en-GB" sz="2400" dirty="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735859" y="5246164"/>
                  <a:ext cx="6236771" cy="1043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GB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GB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GB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GB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GB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Sup>
                                  <m:sSubSup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2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GB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2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59" y="5246164"/>
                  <a:ext cx="6236771" cy="104323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eft Brace 52"/>
            <p:cNvSpPr/>
            <p:nvPr/>
          </p:nvSpPr>
          <p:spPr>
            <a:xfrm rot="16200000" flipV="1">
              <a:off x="7144200" y="4756738"/>
              <a:ext cx="288032" cy="3164815"/>
            </a:xfrm>
            <a:prstGeom prst="leftBrace">
              <a:avLst>
                <a:gd name="adj1" fmla="val 58598"/>
                <a:gd name="adj2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72487" y="6374707"/>
              <a:ext cx="1645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 smtClean="0">
                  <a:solidFill>
                    <a:schemeClr val="bg1">
                      <a:lumMod val="65000"/>
                    </a:schemeClr>
                  </a:solidFill>
                </a:rPr>
                <a:t>scale factor</a:t>
              </a:r>
              <a:endParaRPr lang="en-GB" sz="20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3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Modelling Interventions</a:t>
            </a:r>
            <a:br>
              <a:rPr lang="en-GB" sz="3600" dirty="0" smtClean="0"/>
            </a:br>
            <a:r>
              <a:rPr lang="en-GB" sz="3600" dirty="0" smtClean="0"/>
              <a:t>with gated graphs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691680" y="3933056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(yes – I’m finally getting round to talking about causality)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56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" charset="0"/>
              </a:rPr>
              <a:t>Intervention with Gates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3564" y="505160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Gate block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 rot="6213517" flipV="1">
            <a:off x="5079024" y="4934895"/>
            <a:ext cx="298387" cy="400680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utoShape 33"/>
          <p:cNvSpPr>
            <a:spLocks noChangeAspect="1" noChangeArrowheads="1" noTextEdit="1"/>
          </p:cNvSpPr>
          <p:nvPr/>
        </p:nvSpPr>
        <p:spPr bwMode="auto">
          <a:xfrm>
            <a:off x="2646734" y="1906122"/>
            <a:ext cx="3460802" cy="404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408210" y="4374673"/>
            <a:ext cx="1481297" cy="1522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75" y="4383004"/>
            <a:ext cx="1462135" cy="15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3408210" y="4374673"/>
            <a:ext cx="1481297" cy="1522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25" name="Freeform 38"/>
          <p:cNvSpPr>
            <a:spLocks noEditPoints="1"/>
          </p:cNvSpPr>
          <p:nvPr/>
        </p:nvSpPr>
        <p:spPr bwMode="auto">
          <a:xfrm>
            <a:off x="3398213" y="4366342"/>
            <a:ext cx="1495460" cy="1552946"/>
          </a:xfrm>
          <a:custGeom>
            <a:avLst/>
            <a:gdLst>
              <a:gd name="T0" fmla="*/ 26 w 1163"/>
              <a:gd name="T1" fmla="*/ 218 h 1208"/>
              <a:gd name="T2" fmla="*/ 0 w 1163"/>
              <a:gd name="T3" fmla="*/ 218 h 1208"/>
              <a:gd name="T4" fmla="*/ 13 w 1163"/>
              <a:gd name="T5" fmla="*/ 26 h 1208"/>
              <a:gd name="T6" fmla="*/ 26 w 1163"/>
              <a:gd name="T7" fmla="*/ 346 h 1208"/>
              <a:gd name="T8" fmla="*/ 13 w 1163"/>
              <a:gd name="T9" fmla="*/ 538 h 1208"/>
              <a:gd name="T10" fmla="*/ 0 w 1163"/>
              <a:gd name="T11" fmla="*/ 346 h 1208"/>
              <a:gd name="T12" fmla="*/ 26 w 1163"/>
              <a:gd name="T13" fmla="*/ 346 h 1208"/>
              <a:gd name="T14" fmla="*/ 26 w 1163"/>
              <a:gd name="T15" fmla="*/ 832 h 1208"/>
              <a:gd name="T16" fmla="*/ 0 w 1163"/>
              <a:gd name="T17" fmla="*/ 832 h 1208"/>
              <a:gd name="T18" fmla="*/ 13 w 1163"/>
              <a:gd name="T19" fmla="*/ 640 h 1208"/>
              <a:gd name="T20" fmla="*/ 26 w 1163"/>
              <a:gd name="T21" fmla="*/ 960 h 1208"/>
              <a:gd name="T22" fmla="*/ 13 w 1163"/>
              <a:gd name="T23" fmla="*/ 1152 h 1208"/>
              <a:gd name="T24" fmla="*/ 0 w 1163"/>
              <a:gd name="T25" fmla="*/ 960 h 1208"/>
              <a:gd name="T26" fmla="*/ 26 w 1163"/>
              <a:gd name="T27" fmla="*/ 960 h 1208"/>
              <a:gd name="T28" fmla="*/ 265 w 1163"/>
              <a:gd name="T29" fmla="*/ 1182 h 1208"/>
              <a:gd name="T30" fmla="*/ 265 w 1163"/>
              <a:gd name="T31" fmla="*/ 1208 h 1208"/>
              <a:gd name="T32" fmla="*/ 73 w 1163"/>
              <a:gd name="T33" fmla="*/ 1195 h 1208"/>
              <a:gd name="T34" fmla="*/ 393 w 1163"/>
              <a:gd name="T35" fmla="*/ 1182 h 1208"/>
              <a:gd name="T36" fmla="*/ 585 w 1163"/>
              <a:gd name="T37" fmla="*/ 1195 h 1208"/>
              <a:gd name="T38" fmla="*/ 393 w 1163"/>
              <a:gd name="T39" fmla="*/ 1208 h 1208"/>
              <a:gd name="T40" fmla="*/ 393 w 1163"/>
              <a:gd name="T41" fmla="*/ 1182 h 1208"/>
              <a:gd name="T42" fmla="*/ 879 w 1163"/>
              <a:gd name="T43" fmla="*/ 1182 h 1208"/>
              <a:gd name="T44" fmla="*/ 879 w 1163"/>
              <a:gd name="T45" fmla="*/ 1208 h 1208"/>
              <a:gd name="T46" fmla="*/ 687 w 1163"/>
              <a:gd name="T47" fmla="*/ 1195 h 1208"/>
              <a:gd name="T48" fmla="*/ 1007 w 1163"/>
              <a:gd name="T49" fmla="*/ 1182 h 1208"/>
              <a:gd name="T50" fmla="*/ 1137 w 1163"/>
              <a:gd name="T51" fmla="*/ 1195 h 1208"/>
              <a:gd name="T52" fmla="*/ 1150 w 1163"/>
              <a:gd name="T53" fmla="*/ 1145 h 1208"/>
              <a:gd name="T54" fmla="*/ 1163 w 1163"/>
              <a:gd name="T55" fmla="*/ 1195 h 1208"/>
              <a:gd name="T56" fmla="*/ 1007 w 1163"/>
              <a:gd name="T57" fmla="*/ 1208 h 1208"/>
              <a:gd name="T58" fmla="*/ 1007 w 1163"/>
              <a:gd name="T59" fmla="*/ 1182 h 1208"/>
              <a:gd name="T60" fmla="*/ 1137 w 1163"/>
              <a:gd name="T61" fmla="*/ 851 h 1208"/>
              <a:gd name="T62" fmla="*/ 1163 w 1163"/>
              <a:gd name="T63" fmla="*/ 851 h 1208"/>
              <a:gd name="T64" fmla="*/ 1150 w 1163"/>
              <a:gd name="T65" fmla="*/ 1043 h 1208"/>
              <a:gd name="T66" fmla="*/ 1137 w 1163"/>
              <a:gd name="T67" fmla="*/ 723 h 1208"/>
              <a:gd name="T68" fmla="*/ 1150 w 1163"/>
              <a:gd name="T69" fmla="*/ 531 h 1208"/>
              <a:gd name="T70" fmla="*/ 1163 w 1163"/>
              <a:gd name="T71" fmla="*/ 723 h 1208"/>
              <a:gd name="T72" fmla="*/ 1137 w 1163"/>
              <a:gd name="T73" fmla="*/ 723 h 1208"/>
              <a:gd name="T74" fmla="*/ 1137 w 1163"/>
              <a:gd name="T75" fmla="*/ 236 h 1208"/>
              <a:gd name="T76" fmla="*/ 1163 w 1163"/>
              <a:gd name="T77" fmla="*/ 236 h 1208"/>
              <a:gd name="T78" fmla="*/ 1150 w 1163"/>
              <a:gd name="T79" fmla="*/ 428 h 1208"/>
              <a:gd name="T80" fmla="*/ 1137 w 1163"/>
              <a:gd name="T81" fmla="*/ 108 h 1208"/>
              <a:gd name="T82" fmla="*/ 1150 w 1163"/>
              <a:gd name="T83" fmla="*/ 26 h 1208"/>
              <a:gd name="T84" fmla="*/ 1053 w 1163"/>
              <a:gd name="T85" fmla="*/ 13 h 1208"/>
              <a:gd name="T86" fmla="*/ 1150 w 1163"/>
              <a:gd name="T87" fmla="*/ 0 h 1208"/>
              <a:gd name="T88" fmla="*/ 1163 w 1163"/>
              <a:gd name="T89" fmla="*/ 108 h 1208"/>
              <a:gd name="T90" fmla="*/ 1137 w 1163"/>
              <a:gd name="T91" fmla="*/ 108 h 1208"/>
              <a:gd name="T92" fmla="*/ 759 w 1163"/>
              <a:gd name="T93" fmla="*/ 26 h 1208"/>
              <a:gd name="T94" fmla="*/ 759 w 1163"/>
              <a:gd name="T95" fmla="*/ 0 h 1208"/>
              <a:gd name="T96" fmla="*/ 951 w 1163"/>
              <a:gd name="T97" fmla="*/ 13 h 1208"/>
              <a:gd name="T98" fmla="*/ 631 w 1163"/>
              <a:gd name="T99" fmla="*/ 26 h 1208"/>
              <a:gd name="T100" fmla="*/ 439 w 1163"/>
              <a:gd name="T101" fmla="*/ 13 h 1208"/>
              <a:gd name="T102" fmla="*/ 631 w 1163"/>
              <a:gd name="T103" fmla="*/ 0 h 1208"/>
              <a:gd name="T104" fmla="*/ 631 w 1163"/>
              <a:gd name="T105" fmla="*/ 26 h 1208"/>
              <a:gd name="T106" fmla="*/ 144 w 1163"/>
              <a:gd name="T107" fmla="*/ 26 h 1208"/>
              <a:gd name="T108" fmla="*/ 144 w 1163"/>
              <a:gd name="T109" fmla="*/ 0 h 1208"/>
              <a:gd name="T110" fmla="*/ 336 w 1163"/>
              <a:gd name="T111" fmla="*/ 13 h 1208"/>
              <a:gd name="T112" fmla="*/ 16 w 1163"/>
              <a:gd name="T113" fmla="*/ 26 h 1208"/>
              <a:gd name="T114" fmla="*/ 0 w 1163"/>
              <a:gd name="T115" fmla="*/ 13 h 1208"/>
              <a:gd name="T116" fmla="*/ 16 w 1163"/>
              <a:gd name="T117" fmla="*/ 0 h 1208"/>
              <a:gd name="T118" fmla="*/ 16 w 1163"/>
              <a:gd name="T119" fmla="*/ 26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3" h="1208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40"/>
                  <a:pt x="20" y="845"/>
                  <a:pt x="13" y="845"/>
                </a:cubicBezTo>
                <a:cubicBezTo>
                  <a:pt x="6" y="845"/>
                  <a:pt x="0" y="840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86" y="1182"/>
                </a:moveTo>
                <a:lnTo>
                  <a:pt x="265" y="1182"/>
                </a:lnTo>
                <a:cubicBezTo>
                  <a:pt x="272" y="1182"/>
                  <a:pt x="278" y="1188"/>
                  <a:pt x="278" y="1195"/>
                </a:cubicBezTo>
                <a:cubicBezTo>
                  <a:pt x="278" y="1202"/>
                  <a:pt x="272" y="1208"/>
                  <a:pt x="265" y="1208"/>
                </a:cubicBezTo>
                <a:lnTo>
                  <a:pt x="86" y="1208"/>
                </a:lnTo>
                <a:cubicBezTo>
                  <a:pt x="79" y="1208"/>
                  <a:pt x="73" y="1202"/>
                  <a:pt x="73" y="1195"/>
                </a:cubicBezTo>
                <a:cubicBezTo>
                  <a:pt x="73" y="1188"/>
                  <a:pt x="79" y="1182"/>
                  <a:pt x="86" y="1182"/>
                </a:cubicBezTo>
                <a:close/>
                <a:moveTo>
                  <a:pt x="393" y="1182"/>
                </a:moveTo>
                <a:lnTo>
                  <a:pt x="572" y="1182"/>
                </a:lnTo>
                <a:cubicBezTo>
                  <a:pt x="579" y="1182"/>
                  <a:pt x="585" y="1188"/>
                  <a:pt x="585" y="1195"/>
                </a:cubicBezTo>
                <a:cubicBezTo>
                  <a:pt x="585" y="1202"/>
                  <a:pt x="579" y="1208"/>
                  <a:pt x="572" y="1208"/>
                </a:cubicBezTo>
                <a:lnTo>
                  <a:pt x="393" y="1208"/>
                </a:lnTo>
                <a:cubicBezTo>
                  <a:pt x="386" y="1208"/>
                  <a:pt x="380" y="1202"/>
                  <a:pt x="380" y="1195"/>
                </a:cubicBezTo>
                <a:cubicBezTo>
                  <a:pt x="380" y="1188"/>
                  <a:pt x="386" y="1182"/>
                  <a:pt x="393" y="1182"/>
                </a:cubicBezTo>
                <a:close/>
                <a:moveTo>
                  <a:pt x="700" y="1182"/>
                </a:moveTo>
                <a:lnTo>
                  <a:pt x="879" y="1182"/>
                </a:lnTo>
                <a:cubicBezTo>
                  <a:pt x="887" y="1182"/>
                  <a:pt x="892" y="1188"/>
                  <a:pt x="892" y="1195"/>
                </a:cubicBezTo>
                <a:cubicBezTo>
                  <a:pt x="892" y="1202"/>
                  <a:pt x="887" y="1208"/>
                  <a:pt x="879" y="1208"/>
                </a:cubicBezTo>
                <a:lnTo>
                  <a:pt x="700" y="1208"/>
                </a:lnTo>
                <a:cubicBezTo>
                  <a:pt x="693" y="1208"/>
                  <a:pt x="687" y="1202"/>
                  <a:pt x="687" y="1195"/>
                </a:cubicBezTo>
                <a:cubicBezTo>
                  <a:pt x="687" y="1188"/>
                  <a:pt x="693" y="1182"/>
                  <a:pt x="700" y="1182"/>
                </a:cubicBezTo>
                <a:close/>
                <a:moveTo>
                  <a:pt x="1007" y="1182"/>
                </a:moveTo>
                <a:lnTo>
                  <a:pt x="1150" y="1182"/>
                </a:lnTo>
                <a:lnTo>
                  <a:pt x="1137" y="1195"/>
                </a:lnTo>
                <a:lnTo>
                  <a:pt x="1137" y="1158"/>
                </a:lnTo>
                <a:cubicBezTo>
                  <a:pt x="1137" y="1151"/>
                  <a:pt x="1143" y="1145"/>
                  <a:pt x="1150" y="1145"/>
                </a:cubicBezTo>
                <a:cubicBezTo>
                  <a:pt x="1157" y="1145"/>
                  <a:pt x="1163" y="1151"/>
                  <a:pt x="1163" y="1158"/>
                </a:cubicBezTo>
                <a:lnTo>
                  <a:pt x="1163" y="1195"/>
                </a:lnTo>
                <a:cubicBezTo>
                  <a:pt x="1163" y="1202"/>
                  <a:pt x="1157" y="1208"/>
                  <a:pt x="1150" y="1208"/>
                </a:cubicBezTo>
                <a:lnTo>
                  <a:pt x="1007" y="1208"/>
                </a:lnTo>
                <a:cubicBezTo>
                  <a:pt x="1000" y="1208"/>
                  <a:pt x="995" y="1202"/>
                  <a:pt x="995" y="1195"/>
                </a:cubicBezTo>
                <a:cubicBezTo>
                  <a:pt x="995" y="1188"/>
                  <a:pt x="1000" y="1182"/>
                  <a:pt x="1007" y="1182"/>
                </a:cubicBezTo>
                <a:close/>
                <a:moveTo>
                  <a:pt x="1137" y="1030"/>
                </a:moveTo>
                <a:lnTo>
                  <a:pt x="1137" y="851"/>
                </a:lnTo>
                <a:cubicBezTo>
                  <a:pt x="1137" y="844"/>
                  <a:pt x="1143" y="838"/>
                  <a:pt x="1150" y="838"/>
                </a:cubicBezTo>
                <a:cubicBezTo>
                  <a:pt x="1157" y="838"/>
                  <a:pt x="1163" y="844"/>
                  <a:pt x="1163" y="851"/>
                </a:cubicBezTo>
                <a:lnTo>
                  <a:pt x="1163" y="1030"/>
                </a:lnTo>
                <a:cubicBezTo>
                  <a:pt x="1163" y="1037"/>
                  <a:pt x="1157" y="1043"/>
                  <a:pt x="1150" y="1043"/>
                </a:cubicBezTo>
                <a:cubicBezTo>
                  <a:pt x="1143" y="1043"/>
                  <a:pt x="1137" y="1037"/>
                  <a:pt x="1137" y="1030"/>
                </a:cubicBezTo>
                <a:close/>
                <a:moveTo>
                  <a:pt x="1137" y="723"/>
                </a:moveTo>
                <a:lnTo>
                  <a:pt x="1137" y="544"/>
                </a:lnTo>
                <a:cubicBezTo>
                  <a:pt x="1137" y="537"/>
                  <a:pt x="1143" y="531"/>
                  <a:pt x="1150" y="531"/>
                </a:cubicBezTo>
                <a:cubicBezTo>
                  <a:pt x="1157" y="531"/>
                  <a:pt x="1163" y="537"/>
                  <a:pt x="1163" y="544"/>
                </a:cubicBezTo>
                <a:lnTo>
                  <a:pt x="1163" y="723"/>
                </a:lnTo>
                <a:cubicBezTo>
                  <a:pt x="1163" y="730"/>
                  <a:pt x="1157" y="736"/>
                  <a:pt x="1150" y="736"/>
                </a:cubicBezTo>
                <a:cubicBezTo>
                  <a:pt x="1143" y="736"/>
                  <a:pt x="1137" y="730"/>
                  <a:pt x="1137" y="723"/>
                </a:cubicBezTo>
                <a:close/>
                <a:moveTo>
                  <a:pt x="1137" y="416"/>
                </a:moveTo>
                <a:lnTo>
                  <a:pt x="1137" y="236"/>
                </a:lnTo>
                <a:cubicBezTo>
                  <a:pt x="1137" y="229"/>
                  <a:pt x="1143" y="224"/>
                  <a:pt x="1150" y="224"/>
                </a:cubicBezTo>
                <a:cubicBezTo>
                  <a:pt x="1157" y="224"/>
                  <a:pt x="1163" y="229"/>
                  <a:pt x="1163" y="236"/>
                </a:cubicBezTo>
                <a:lnTo>
                  <a:pt x="1163" y="416"/>
                </a:lnTo>
                <a:cubicBezTo>
                  <a:pt x="1163" y="423"/>
                  <a:pt x="1157" y="428"/>
                  <a:pt x="1150" y="428"/>
                </a:cubicBezTo>
                <a:cubicBezTo>
                  <a:pt x="1143" y="428"/>
                  <a:pt x="1137" y="423"/>
                  <a:pt x="1137" y="416"/>
                </a:cubicBezTo>
                <a:close/>
                <a:moveTo>
                  <a:pt x="1137" y="108"/>
                </a:moveTo>
                <a:lnTo>
                  <a:pt x="1137" y="13"/>
                </a:lnTo>
                <a:lnTo>
                  <a:pt x="1150" y="26"/>
                </a:lnTo>
                <a:lnTo>
                  <a:pt x="1066" y="26"/>
                </a:lnTo>
                <a:cubicBezTo>
                  <a:pt x="1059" y="26"/>
                  <a:pt x="1053" y="20"/>
                  <a:pt x="1053" y="13"/>
                </a:cubicBezTo>
                <a:cubicBezTo>
                  <a:pt x="1053" y="6"/>
                  <a:pt x="1059" y="0"/>
                  <a:pt x="1066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108"/>
                </a:lnTo>
                <a:cubicBezTo>
                  <a:pt x="1163" y="116"/>
                  <a:pt x="1157" y="121"/>
                  <a:pt x="1150" y="121"/>
                </a:cubicBezTo>
                <a:cubicBezTo>
                  <a:pt x="1143" y="121"/>
                  <a:pt x="1137" y="116"/>
                  <a:pt x="1137" y="108"/>
                </a:cubicBezTo>
                <a:close/>
                <a:moveTo>
                  <a:pt x="938" y="26"/>
                </a:moveTo>
                <a:lnTo>
                  <a:pt x="759" y="26"/>
                </a:lnTo>
                <a:cubicBezTo>
                  <a:pt x="752" y="26"/>
                  <a:pt x="746" y="20"/>
                  <a:pt x="746" y="13"/>
                </a:cubicBezTo>
                <a:cubicBezTo>
                  <a:pt x="746" y="6"/>
                  <a:pt x="752" y="0"/>
                  <a:pt x="759" y="0"/>
                </a:cubicBezTo>
                <a:lnTo>
                  <a:pt x="938" y="0"/>
                </a:lnTo>
                <a:cubicBezTo>
                  <a:pt x="945" y="0"/>
                  <a:pt x="951" y="6"/>
                  <a:pt x="951" y="13"/>
                </a:cubicBezTo>
                <a:cubicBezTo>
                  <a:pt x="951" y="20"/>
                  <a:pt x="945" y="26"/>
                  <a:pt x="938" y="26"/>
                </a:cubicBezTo>
                <a:close/>
                <a:moveTo>
                  <a:pt x="631" y="26"/>
                </a:moveTo>
                <a:lnTo>
                  <a:pt x="452" y="26"/>
                </a:lnTo>
                <a:cubicBezTo>
                  <a:pt x="444" y="26"/>
                  <a:pt x="439" y="20"/>
                  <a:pt x="439" y="13"/>
                </a:cubicBezTo>
                <a:cubicBezTo>
                  <a:pt x="439" y="6"/>
                  <a:pt x="444" y="0"/>
                  <a:pt x="452" y="0"/>
                </a:cubicBezTo>
                <a:lnTo>
                  <a:pt x="631" y="0"/>
                </a:lnTo>
                <a:cubicBezTo>
                  <a:pt x="638" y="0"/>
                  <a:pt x="644" y="6"/>
                  <a:pt x="644" y="13"/>
                </a:cubicBezTo>
                <a:cubicBezTo>
                  <a:pt x="644" y="20"/>
                  <a:pt x="638" y="26"/>
                  <a:pt x="631" y="26"/>
                </a:cubicBezTo>
                <a:close/>
                <a:moveTo>
                  <a:pt x="324" y="26"/>
                </a:moveTo>
                <a:lnTo>
                  <a:pt x="144" y="26"/>
                </a:lnTo>
                <a:cubicBezTo>
                  <a:pt x="137" y="26"/>
                  <a:pt x="132" y="20"/>
                  <a:pt x="132" y="13"/>
                </a:cubicBezTo>
                <a:cubicBezTo>
                  <a:pt x="132" y="6"/>
                  <a:pt x="137" y="0"/>
                  <a:pt x="144" y="0"/>
                </a:cubicBezTo>
                <a:lnTo>
                  <a:pt x="324" y="0"/>
                </a:lnTo>
                <a:cubicBezTo>
                  <a:pt x="331" y="0"/>
                  <a:pt x="336" y="6"/>
                  <a:pt x="336" y="13"/>
                </a:cubicBezTo>
                <a:cubicBezTo>
                  <a:pt x="336" y="20"/>
                  <a:pt x="331" y="26"/>
                  <a:pt x="324" y="26"/>
                </a:cubicBezTo>
                <a:close/>
                <a:moveTo>
                  <a:pt x="16" y="26"/>
                </a:move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lnTo>
                  <a:pt x="16" y="0"/>
                </a:lnTo>
                <a:cubicBezTo>
                  <a:pt x="23" y="0"/>
                  <a:pt x="29" y="6"/>
                  <a:pt x="29" y="13"/>
                </a:cubicBezTo>
                <a:cubicBezTo>
                  <a:pt x="29" y="20"/>
                  <a:pt x="23" y="26"/>
                  <a:pt x="16" y="26"/>
                </a:cubicBezTo>
                <a:close/>
              </a:path>
            </a:pathLst>
          </a:custGeom>
          <a:solidFill>
            <a:srgbClr val="1F477D"/>
          </a:solidFill>
          <a:ln w="25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28" name="Freeform 41"/>
          <p:cNvSpPr>
            <a:spLocks/>
          </p:cNvSpPr>
          <p:nvPr/>
        </p:nvSpPr>
        <p:spPr bwMode="auto">
          <a:xfrm>
            <a:off x="3651483" y="1946945"/>
            <a:ext cx="988920" cy="582355"/>
          </a:xfrm>
          <a:custGeom>
            <a:avLst/>
            <a:gdLst>
              <a:gd name="T0" fmla="*/ 542 w 769"/>
              <a:gd name="T1" fmla="*/ 453 h 453"/>
              <a:gd name="T2" fmla="*/ 769 w 769"/>
              <a:gd name="T3" fmla="*/ 227 h 453"/>
              <a:gd name="T4" fmla="*/ 542 w 769"/>
              <a:gd name="T5" fmla="*/ 1 h 453"/>
              <a:gd name="T6" fmla="*/ 547 w 769"/>
              <a:gd name="T7" fmla="*/ 0 h 453"/>
              <a:gd name="T8" fmla="*/ 227 w 769"/>
              <a:gd name="T9" fmla="*/ 0 h 453"/>
              <a:gd name="T10" fmla="*/ 226 w 769"/>
              <a:gd name="T11" fmla="*/ 1 h 453"/>
              <a:gd name="T12" fmla="*/ 0 w 769"/>
              <a:gd name="T13" fmla="*/ 227 h 453"/>
              <a:gd name="T14" fmla="*/ 226 w 769"/>
              <a:gd name="T15" fmla="*/ 453 h 453"/>
              <a:gd name="T16" fmla="*/ 227 w 769"/>
              <a:gd name="T17" fmla="*/ 448 h 453"/>
              <a:gd name="T18" fmla="*/ 547 w 769"/>
              <a:gd name="T19" fmla="*/ 448 h 453"/>
              <a:gd name="T20" fmla="*/ 542 w 769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9" h="453">
                <a:moveTo>
                  <a:pt x="542" y="453"/>
                </a:moveTo>
                <a:cubicBezTo>
                  <a:pt x="667" y="453"/>
                  <a:pt x="769" y="352"/>
                  <a:pt x="769" y="227"/>
                </a:cubicBezTo>
                <a:cubicBezTo>
                  <a:pt x="769" y="102"/>
                  <a:pt x="667" y="1"/>
                  <a:pt x="542" y="1"/>
                </a:cubicBezTo>
                <a:lnTo>
                  <a:pt x="547" y="0"/>
                </a:lnTo>
                <a:lnTo>
                  <a:pt x="227" y="0"/>
                </a:lnTo>
                <a:lnTo>
                  <a:pt x="226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6" y="453"/>
                </a:cubicBezTo>
                <a:lnTo>
                  <a:pt x="227" y="448"/>
                </a:lnTo>
                <a:lnTo>
                  <a:pt x="547" y="448"/>
                </a:lnTo>
                <a:lnTo>
                  <a:pt x="542" y="45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29" name="Freeform 42"/>
          <p:cNvSpPr>
            <a:spLocks/>
          </p:cNvSpPr>
          <p:nvPr/>
        </p:nvSpPr>
        <p:spPr bwMode="auto">
          <a:xfrm>
            <a:off x="3651483" y="1946945"/>
            <a:ext cx="988920" cy="582355"/>
          </a:xfrm>
          <a:custGeom>
            <a:avLst/>
            <a:gdLst>
              <a:gd name="T0" fmla="*/ 542 w 769"/>
              <a:gd name="T1" fmla="*/ 453 h 453"/>
              <a:gd name="T2" fmla="*/ 769 w 769"/>
              <a:gd name="T3" fmla="*/ 227 h 453"/>
              <a:gd name="T4" fmla="*/ 542 w 769"/>
              <a:gd name="T5" fmla="*/ 1 h 453"/>
              <a:gd name="T6" fmla="*/ 547 w 769"/>
              <a:gd name="T7" fmla="*/ 0 h 453"/>
              <a:gd name="T8" fmla="*/ 227 w 769"/>
              <a:gd name="T9" fmla="*/ 0 h 453"/>
              <a:gd name="T10" fmla="*/ 226 w 769"/>
              <a:gd name="T11" fmla="*/ 1 h 453"/>
              <a:gd name="T12" fmla="*/ 0 w 769"/>
              <a:gd name="T13" fmla="*/ 227 h 453"/>
              <a:gd name="T14" fmla="*/ 226 w 769"/>
              <a:gd name="T15" fmla="*/ 453 h 453"/>
              <a:gd name="T16" fmla="*/ 227 w 769"/>
              <a:gd name="T17" fmla="*/ 448 h 453"/>
              <a:gd name="T18" fmla="*/ 547 w 769"/>
              <a:gd name="T19" fmla="*/ 448 h 453"/>
              <a:gd name="T20" fmla="*/ 542 w 769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9" h="453">
                <a:moveTo>
                  <a:pt x="542" y="453"/>
                </a:moveTo>
                <a:cubicBezTo>
                  <a:pt x="667" y="453"/>
                  <a:pt x="769" y="352"/>
                  <a:pt x="769" y="227"/>
                </a:cubicBezTo>
                <a:cubicBezTo>
                  <a:pt x="769" y="102"/>
                  <a:pt x="667" y="1"/>
                  <a:pt x="542" y="1"/>
                </a:cubicBezTo>
                <a:lnTo>
                  <a:pt x="547" y="0"/>
                </a:lnTo>
                <a:lnTo>
                  <a:pt x="227" y="0"/>
                </a:lnTo>
                <a:lnTo>
                  <a:pt x="226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6" y="453"/>
                </a:cubicBezTo>
                <a:lnTo>
                  <a:pt x="227" y="448"/>
                </a:lnTo>
                <a:lnTo>
                  <a:pt x="547" y="448"/>
                </a:lnTo>
                <a:lnTo>
                  <a:pt x="542" y="453"/>
                </a:lnTo>
                <a:close/>
              </a:path>
            </a:pathLst>
          </a:cu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3758123" y="2009430"/>
            <a:ext cx="705657" cy="4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doZ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3408210" y="2872548"/>
            <a:ext cx="1481297" cy="1522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pic>
        <p:nvPicPr>
          <p:cNvPr id="3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75" y="2874214"/>
            <a:ext cx="1462135" cy="151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408210" y="2872548"/>
            <a:ext cx="1481297" cy="1522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1" name="Freeform 47"/>
          <p:cNvSpPr>
            <a:spLocks noEditPoints="1"/>
          </p:cNvSpPr>
          <p:nvPr/>
        </p:nvSpPr>
        <p:spPr bwMode="auto">
          <a:xfrm>
            <a:off x="3398213" y="2857551"/>
            <a:ext cx="1495460" cy="1545448"/>
          </a:xfrm>
          <a:custGeom>
            <a:avLst/>
            <a:gdLst>
              <a:gd name="T0" fmla="*/ 26 w 1163"/>
              <a:gd name="T1" fmla="*/ 218 h 1202"/>
              <a:gd name="T2" fmla="*/ 0 w 1163"/>
              <a:gd name="T3" fmla="*/ 218 h 1202"/>
              <a:gd name="T4" fmla="*/ 13 w 1163"/>
              <a:gd name="T5" fmla="*/ 26 h 1202"/>
              <a:gd name="T6" fmla="*/ 26 w 1163"/>
              <a:gd name="T7" fmla="*/ 346 h 1202"/>
              <a:gd name="T8" fmla="*/ 13 w 1163"/>
              <a:gd name="T9" fmla="*/ 538 h 1202"/>
              <a:gd name="T10" fmla="*/ 0 w 1163"/>
              <a:gd name="T11" fmla="*/ 346 h 1202"/>
              <a:gd name="T12" fmla="*/ 26 w 1163"/>
              <a:gd name="T13" fmla="*/ 346 h 1202"/>
              <a:gd name="T14" fmla="*/ 26 w 1163"/>
              <a:gd name="T15" fmla="*/ 832 h 1202"/>
              <a:gd name="T16" fmla="*/ 0 w 1163"/>
              <a:gd name="T17" fmla="*/ 832 h 1202"/>
              <a:gd name="T18" fmla="*/ 13 w 1163"/>
              <a:gd name="T19" fmla="*/ 640 h 1202"/>
              <a:gd name="T20" fmla="*/ 26 w 1163"/>
              <a:gd name="T21" fmla="*/ 960 h 1202"/>
              <a:gd name="T22" fmla="*/ 13 w 1163"/>
              <a:gd name="T23" fmla="*/ 1152 h 1202"/>
              <a:gd name="T24" fmla="*/ 0 w 1163"/>
              <a:gd name="T25" fmla="*/ 960 h 1202"/>
              <a:gd name="T26" fmla="*/ 26 w 1163"/>
              <a:gd name="T27" fmla="*/ 960 h 1202"/>
              <a:gd name="T28" fmla="*/ 271 w 1163"/>
              <a:gd name="T29" fmla="*/ 1176 h 1202"/>
              <a:gd name="T30" fmla="*/ 271 w 1163"/>
              <a:gd name="T31" fmla="*/ 1202 h 1202"/>
              <a:gd name="T32" fmla="*/ 79 w 1163"/>
              <a:gd name="T33" fmla="*/ 1189 h 1202"/>
              <a:gd name="T34" fmla="*/ 399 w 1163"/>
              <a:gd name="T35" fmla="*/ 1176 h 1202"/>
              <a:gd name="T36" fmla="*/ 591 w 1163"/>
              <a:gd name="T37" fmla="*/ 1189 h 1202"/>
              <a:gd name="T38" fmla="*/ 399 w 1163"/>
              <a:gd name="T39" fmla="*/ 1202 h 1202"/>
              <a:gd name="T40" fmla="*/ 399 w 1163"/>
              <a:gd name="T41" fmla="*/ 1176 h 1202"/>
              <a:gd name="T42" fmla="*/ 885 w 1163"/>
              <a:gd name="T43" fmla="*/ 1176 h 1202"/>
              <a:gd name="T44" fmla="*/ 885 w 1163"/>
              <a:gd name="T45" fmla="*/ 1202 h 1202"/>
              <a:gd name="T46" fmla="*/ 693 w 1163"/>
              <a:gd name="T47" fmla="*/ 1189 h 1202"/>
              <a:gd name="T48" fmla="*/ 1013 w 1163"/>
              <a:gd name="T49" fmla="*/ 1176 h 1202"/>
              <a:gd name="T50" fmla="*/ 1137 w 1163"/>
              <a:gd name="T51" fmla="*/ 1189 h 1202"/>
              <a:gd name="T52" fmla="*/ 1150 w 1163"/>
              <a:gd name="T53" fmla="*/ 1134 h 1202"/>
              <a:gd name="T54" fmla="*/ 1163 w 1163"/>
              <a:gd name="T55" fmla="*/ 1189 h 1202"/>
              <a:gd name="T56" fmla="*/ 1013 w 1163"/>
              <a:gd name="T57" fmla="*/ 1202 h 1202"/>
              <a:gd name="T58" fmla="*/ 1013 w 1163"/>
              <a:gd name="T59" fmla="*/ 1176 h 1202"/>
              <a:gd name="T60" fmla="*/ 1137 w 1163"/>
              <a:gd name="T61" fmla="*/ 840 h 1202"/>
              <a:gd name="T62" fmla="*/ 1163 w 1163"/>
              <a:gd name="T63" fmla="*/ 840 h 1202"/>
              <a:gd name="T64" fmla="*/ 1150 w 1163"/>
              <a:gd name="T65" fmla="*/ 1032 h 1202"/>
              <a:gd name="T66" fmla="*/ 1137 w 1163"/>
              <a:gd name="T67" fmla="*/ 712 h 1202"/>
              <a:gd name="T68" fmla="*/ 1150 w 1163"/>
              <a:gd name="T69" fmla="*/ 520 h 1202"/>
              <a:gd name="T70" fmla="*/ 1163 w 1163"/>
              <a:gd name="T71" fmla="*/ 712 h 1202"/>
              <a:gd name="T72" fmla="*/ 1137 w 1163"/>
              <a:gd name="T73" fmla="*/ 712 h 1202"/>
              <a:gd name="T74" fmla="*/ 1137 w 1163"/>
              <a:gd name="T75" fmla="*/ 225 h 1202"/>
              <a:gd name="T76" fmla="*/ 1163 w 1163"/>
              <a:gd name="T77" fmla="*/ 225 h 1202"/>
              <a:gd name="T78" fmla="*/ 1150 w 1163"/>
              <a:gd name="T79" fmla="*/ 417 h 1202"/>
              <a:gd name="T80" fmla="*/ 1137 w 1163"/>
              <a:gd name="T81" fmla="*/ 97 h 1202"/>
              <a:gd name="T82" fmla="*/ 1150 w 1163"/>
              <a:gd name="T83" fmla="*/ 26 h 1202"/>
              <a:gd name="T84" fmla="*/ 1042 w 1163"/>
              <a:gd name="T85" fmla="*/ 13 h 1202"/>
              <a:gd name="T86" fmla="*/ 1150 w 1163"/>
              <a:gd name="T87" fmla="*/ 0 h 1202"/>
              <a:gd name="T88" fmla="*/ 1163 w 1163"/>
              <a:gd name="T89" fmla="*/ 97 h 1202"/>
              <a:gd name="T90" fmla="*/ 1137 w 1163"/>
              <a:gd name="T91" fmla="*/ 97 h 1202"/>
              <a:gd name="T92" fmla="*/ 748 w 1163"/>
              <a:gd name="T93" fmla="*/ 26 h 1202"/>
              <a:gd name="T94" fmla="*/ 748 w 1163"/>
              <a:gd name="T95" fmla="*/ 0 h 1202"/>
              <a:gd name="T96" fmla="*/ 940 w 1163"/>
              <a:gd name="T97" fmla="*/ 13 h 1202"/>
              <a:gd name="T98" fmla="*/ 620 w 1163"/>
              <a:gd name="T99" fmla="*/ 26 h 1202"/>
              <a:gd name="T100" fmla="*/ 428 w 1163"/>
              <a:gd name="T101" fmla="*/ 13 h 1202"/>
              <a:gd name="T102" fmla="*/ 620 w 1163"/>
              <a:gd name="T103" fmla="*/ 0 h 1202"/>
              <a:gd name="T104" fmla="*/ 620 w 1163"/>
              <a:gd name="T105" fmla="*/ 26 h 1202"/>
              <a:gd name="T106" fmla="*/ 133 w 1163"/>
              <a:gd name="T107" fmla="*/ 26 h 1202"/>
              <a:gd name="T108" fmla="*/ 133 w 1163"/>
              <a:gd name="T109" fmla="*/ 0 h 1202"/>
              <a:gd name="T110" fmla="*/ 325 w 1163"/>
              <a:gd name="T111" fmla="*/ 1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3" h="1202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39"/>
                  <a:pt x="20" y="845"/>
                  <a:pt x="13" y="845"/>
                </a:cubicBezTo>
                <a:cubicBezTo>
                  <a:pt x="6" y="845"/>
                  <a:pt x="0" y="839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91" y="1176"/>
                </a:moveTo>
                <a:lnTo>
                  <a:pt x="271" y="1176"/>
                </a:lnTo>
                <a:cubicBezTo>
                  <a:pt x="278" y="1176"/>
                  <a:pt x="283" y="1182"/>
                  <a:pt x="283" y="1189"/>
                </a:cubicBezTo>
                <a:cubicBezTo>
                  <a:pt x="283" y="1196"/>
                  <a:pt x="278" y="1202"/>
                  <a:pt x="271" y="1202"/>
                </a:cubicBezTo>
                <a:lnTo>
                  <a:pt x="91" y="1202"/>
                </a:lnTo>
                <a:cubicBezTo>
                  <a:pt x="84" y="1202"/>
                  <a:pt x="79" y="1196"/>
                  <a:pt x="79" y="1189"/>
                </a:cubicBezTo>
                <a:cubicBezTo>
                  <a:pt x="79" y="1182"/>
                  <a:pt x="84" y="1176"/>
                  <a:pt x="91" y="1176"/>
                </a:cubicBezTo>
                <a:close/>
                <a:moveTo>
                  <a:pt x="399" y="1176"/>
                </a:moveTo>
                <a:lnTo>
                  <a:pt x="578" y="1176"/>
                </a:lnTo>
                <a:cubicBezTo>
                  <a:pt x="585" y="1176"/>
                  <a:pt x="591" y="1182"/>
                  <a:pt x="591" y="1189"/>
                </a:cubicBezTo>
                <a:cubicBezTo>
                  <a:pt x="591" y="1196"/>
                  <a:pt x="585" y="1202"/>
                  <a:pt x="578" y="1202"/>
                </a:cubicBezTo>
                <a:lnTo>
                  <a:pt x="399" y="1202"/>
                </a:lnTo>
                <a:cubicBezTo>
                  <a:pt x="392" y="1202"/>
                  <a:pt x="386" y="1196"/>
                  <a:pt x="386" y="1189"/>
                </a:cubicBezTo>
                <a:cubicBezTo>
                  <a:pt x="386" y="1182"/>
                  <a:pt x="392" y="1176"/>
                  <a:pt x="399" y="1176"/>
                </a:cubicBezTo>
                <a:close/>
                <a:moveTo>
                  <a:pt x="706" y="1176"/>
                </a:moveTo>
                <a:lnTo>
                  <a:pt x="885" y="1176"/>
                </a:lnTo>
                <a:cubicBezTo>
                  <a:pt x="892" y="1176"/>
                  <a:pt x="898" y="1182"/>
                  <a:pt x="898" y="1189"/>
                </a:cubicBezTo>
                <a:cubicBezTo>
                  <a:pt x="898" y="1196"/>
                  <a:pt x="892" y="1202"/>
                  <a:pt x="885" y="1202"/>
                </a:cubicBezTo>
                <a:lnTo>
                  <a:pt x="706" y="1202"/>
                </a:lnTo>
                <a:cubicBezTo>
                  <a:pt x="699" y="1202"/>
                  <a:pt x="693" y="1196"/>
                  <a:pt x="693" y="1189"/>
                </a:cubicBezTo>
                <a:cubicBezTo>
                  <a:pt x="693" y="1182"/>
                  <a:pt x="699" y="1176"/>
                  <a:pt x="706" y="1176"/>
                </a:cubicBezTo>
                <a:close/>
                <a:moveTo>
                  <a:pt x="1013" y="1176"/>
                </a:moveTo>
                <a:lnTo>
                  <a:pt x="1150" y="1176"/>
                </a:lnTo>
                <a:lnTo>
                  <a:pt x="1137" y="1189"/>
                </a:lnTo>
                <a:lnTo>
                  <a:pt x="1137" y="1147"/>
                </a:lnTo>
                <a:cubicBezTo>
                  <a:pt x="1137" y="1140"/>
                  <a:pt x="1143" y="1134"/>
                  <a:pt x="1150" y="1134"/>
                </a:cubicBezTo>
                <a:cubicBezTo>
                  <a:pt x="1157" y="1134"/>
                  <a:pt x="1163" y="1140"/>
                  <a:pt x="1163" y="1147"/>
                </a:cubicBezTo>
                <a:lnTo>
                  <a:pt x="1163" y="1189"/>
                </a:lnTo>
                <a:cubicBezTo>
                  <a:pt x="1163" y="1196"/>
                  <a:pt x="1157" y="1202"/>
                  <a:pt x="1150" y="1202"/>
                </a:cubicBezTo>
                <a:lnTo>
                  <a:pt x="1013" y="1202"/>
                </a:lnTo>
                <a:cubicBezTo>
                  <a:pt x="1006" y="1202"/>
                  <a:pt x="1000" y="1196"/>
                  <a:pt x="1000" y="1189"/>
                </a:cubicBezTo>
                <a:cubicBezTo>
                  <a:pt x="1000" y="1182"/>
                  <a:pt x="1006" y="1176"/>
                  <a:pt x="1013" y="1176"/>
                </a:cubicBezTo>
                <a:close/>
                <a:moveTo>
                  <a:pt x="1137" y="1019"/>
                </a:moveTo>
                <a:lnTo>
                  <a:pt x="1137" y="840"/>
                </a:lnTo>
                <a:cubicBezTo>
                  <a:pt x="1137" y="833"/>
                  <a:pt x="1143" y="827"/>
                  <a:pt x="1150" y="827"/>
                </a:cubicBezTo>
                <a:cubicBezTo>
                  <a:pt x="1157" y="827"/>
                  <a:pt x="1163" y="833"/>
                  <a:pt x="1163" y="840"/>
                </a:cubicBezTo>
                <a:lnTo>
                  <a:pt x="1163" y="1019"/>
                </a:lnTo>
                <a:cubicBezTo>
                  <a:pt x="1163" y="1026"/>
                  <a:pt x="1157" y="1032"/>
                  <a:pt x="1150" y="1032"/>
                </a:cubicBezTo>
                <a:cubicBezTo>
                  <a:pt x="1143" y="1032"/>
                  <a:pt x="1137" y="1026"/>
                  <a:pt x="1137" y="1019"/>
                </a:cubicBezTo>
                <a:close/>
                <a:moveTo>
                  <a:pt x="1137" y="712"/>
                </a:moveTo>
                <a:lnTo>
                  <a:pt x="1137" y="533"/>
                </a:lnTo>
                <a:cubicBezTo>
                  <a:pt x="1137" y="525"/>
                  <a:pt x="1143" y="520"/>
                  <a:pt x="1150" y="520"/>
                </a:cubicBezTo>
                <a:cubicBezTo>
                  <a:pt x="1157" y="520"/>
                  <a:pt x="1163" y="525"/>
                  <a:pt x="1163" y="533"/>
                </a:cubicBezTo>
                <a:lnTo>
                  <a:pt x="1163" y="712"/>
                </a:lnTo>
                <a:cubicBezTo>
                  <a:pt x="1163" y="719"/>
                  <a:pt x="1157" y="725"/>
                  <a:pt x="1150" y="725"/>
                </a:cubicBezTo>
                <a:cubicBezTo>
                  <a:pt x="1143" y="725"/>
                  <a:pt x="1137" y="719"/>
                  <a:pt x="1137" y="712"/>
                </a:cubicBezTo>
                <a:close/>
                <a:moveTo>
                  <a:pt x="1137" y="405"/>
                </a:moveTo>
                <a:lnTo>
                  <a:pt x="1137" y="225"/>
                </a:lnTo>
                <a:cubicBezTo>
                  <a:pt x="1137" y="218"/>
                  <a:pt x="1143" y="213"/>
                  <a:pt x="1150" y="213"/>
                </a:cubicBezTo>
                <a:cubicBezTo>
                  <a:pt x="1157" y="213"/>
                  <a:pt x="1163" y="218"/>
                  <a:pt x="1163" y="225"/>
                </a:cubicBezTo>
                <a:lnTo>
                  <a:pt x="1163" y="405"/>
                </a:lnTo>
                <a:cubicBezTo>
                  <a:pt x="1163" y="412"/>
                  <a:pt x="1157" y="417"/>
                  <a:pt x="1150" y="417"/>
                </a:cubicBezTo>
                <a:cubicBezTo>
                  <a:pt x="1143" y="417"/>
                  <a:pt x="1137" y="412"/>
                  <a:pt x="1137" y="405"/>
                </a:cubicBezTo>
                <a:close/>
                <a:moveTo>
                  <a:pt x="1137" y="97"/>
                </a:moveTo>
                <a:lnTo>
                  <a:pt x="1137" y="13"/>
                </a:lnTo>
                <a:lnTo>
                  <a:pt x="1150" y="26"/>
                </a:lnTo>
                <a:lnTo>
                  <a:pt x="1055" y="26"/>
                </a:lnTo>
                <a:cubicBezTo>
                  <a:pt x="1048" y="26"/>
                  <a:pt x="1042" y="20"/>
                  <a:pt x="1042" y="13"/>
                </a:cubicBezTo>
                <a:cubicBezTo>
                  <a:pt x="1042" y="6"/>
                  <a:pt x="1048" y="0"/>
                  <a:pt x="1055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97"/>
                </a:lnTo>
                <a:cubicBezTo>
                  <a:pt x="1163" y="104"/>
                  <a:pt x="1157" y="110"/>
                  <a:pt x="1150" y="110"/>
                </a:cubicBezTo>
                <a:cubicBezTo>
                  <a:pt x="1143" y="110"/>
                  <a:pt x="1137" y="104"/>
                  <a:pt x="1137" y="97"/>
                </a:cubicBezTo>
                <a:close/>
                <a:moveTo>
                  <a:pt x="927" y="26"/>
                </a:moveTo>
                <a:lnTo>
                  <a:pt x="748" y="26"/>
                </a:lnTo>
                <a:cubicBezTo>
                  <a:pt x="741" y="26"/>
                  <a:pt x="735" y="20"/>
                  <a:pt x="735" y="13"/>
                </a:cubicBezTo>
                <a:cubicBezTo>
                  <a:pt x="735" y="6"/>
                  <a:pt x="741" y="0"/>
                  <a:pt x="748" y="0"/>
                </a:cubicBezTo>
                <a:lnTo>
                  <a:pt x="927" y="0"/>
                </a:lnTo>
                <a:cubicBezTo>
                  <a:pt x="934" y="0"/>
                  <a:pt x="940" y="6"/>
                  <a:pt x="940" y="13"/>
                </a:cubicBezTo>
                <a:cubicBezTo>
                  <a:pt x="940" y="20"/>
                  <a:pt x="934" y="26"/>
                  <a:pt x="927" y="26"/>
                </a:cubicBezTo>
                <a:close/>
                <a:moveTo>
                  <a:pt x="620" y="26"/>
                </a:moveTo>
                <a:lnTo>
                  <a:pt x="440" y="26"/>
                </a:lnTo>
                <a:cubicBezTo>
                  <a:pt x="433" y="26"/>
                  <a:pt x="428" y="20"/>
                  <a:pt x="428" y="13"/>
                </a:cubicBezTo>
                <a:cubicBezTo>
                  <a:pt x="428" y="6"/>
                  <a:pt x="433" y="0"/>
                  <a:pt x="440" y="0"/>
                </a:cubicBezTo>
                <a:lnTo>
                  <a:pt x="620" y="0"/>
                </a:lnTo>
                <a:cubicBezTo>
                  <a:pt x="627" y="0"/>
                  <a:pt x="632" y="6"/>
                  <a:pt x="632" y="13"/>
                </a:cubicBezTo>
                <a:cubicBezTo>
                  <a:pt x="632" y="20"/>
                  <a:pt x="627" y="26"/>
                  <a:pt x="620" y="26"/>
                </a:cubicBezTo>
                <a:close/>
                <a:moveTo>
                  <a:pt x="312" y="26"/>
                </a:moveTo>
                <a:lnTo>
                  <a:pt x="133" y="26"/>
                </a:lnTo>
                <a:cubicBezTo>
                  <a:pt x="126" y="26"/>
                  <a:pt x="120" y="20"/>
                  <a:pt x="120" y="13"/>
                </a:cubicBezTo>
                <a:cubicBezTo>
                  <a:pt x="120" y="6"/>
                  <a:pt x="126" y="0"/>
                  <a:pt x="133" y="0"/>
                </a:cubicBezTo>
                <a:lnTo>
                  <a:pt x="312" y="0"/>
                </a:lnTo>
                <a:cubicBezTo>
                  <a:pt x="320" y="0"/>
                  <a:pt x="325" y="6"/>
                  <a:pt x="325" y="13"/>
                </a:cubicBezTo>
                <a:cubicBezTo>
                  <a:pt x="325" y="20"/>
                  <a:pt x="320" y="26"/>
                  <a:pt x="312" y="26"/>
                </a:cubicBezTo>
                <a:close/>
              </a:path>
            </a:pathLst>
          </a:custGeom>
          <a:solidFill>
            <a:srgbClr val="1F477D"/>
          </a:solidFill>
          <a:ln w="25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4004728" y="3428242"/>
            <a:ext cx="288261" cy="288261"/>
          </a:xfrm>
          <a:prstGeom prst="rect">
            <a:avLst/>
          </a:prstGeom>
          <a:solidFill>
            <a:srgbClr val="FAC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4004728" y="3428242"/>
            <a:ext cx="288261" cy="288261"/>
          </a:xfrm>
          <a:prstGeom prst="rect">
            <a:avLst/>
          </a:pr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4292989" y="3572373"/>
            <a:ext cx="1296343" cy="0"/>
          </a:xfrm>
          <a:prstGeom prst="line">
            <a:avLst/>
          </a:prstGeom>
          <a:noFill/>
          <a:ln w="32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6" name="Freeform 52"/>
          <p:cNvSpPr>
            <a:spLocks/>
          </p:cNvSpPr>
          <p:nvPr/>
        </p:nvSpPr>
        <p:spPr bwMode="auto">
          <a:xfrm>
            <a:off x="5383550" y="3469065"/>
            <a:ext cx="205782" cy="205782"/>
          </a:xfrm>
          <a:custGeom>
            <a:avLst/>
            <a:gdLst>
              <a:gd name="T0" fmla="*/ 0 w 247"/>
              <a:gd name="T1" fmla="*/ 247 h 247"/>
              <a:gd name="T2" fmla="*/ 247 w 247"/>
              <a:gd name="T3" fmla="*/ 124 h 247"/>
              <a:gd name="T4" fmla="*/ 0 w 247"/>
              <a:gd name="T5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" h="247">
                <a:moveTo>
                  <a:pt x="0" y="247"/>
                </a:moveTo>
                <a:lnTo>
                  <a:pt x="247" y="124"/>
                </a:lnTo>
                <a:lnTo>
                  <a:pt x="0" y="0"/>
                </a:lnTo>
              </a:path>
            </a:pathLst>
          </a:custGeom>
          <a:noFill/>
          <a:ln w="32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4148859" y="2523468"/>
            <a:ext cx="0" cy="349080"/>
          </a:xfrm>
          <a:prstGeom prst="line">
            <a:avLst/>
          </a:pr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4004728" y="5012014"/>
            <a:ext cx="288261" cy="308256"/>
          </a:xfrm>
          <a:prstGeom prst="rect">
            <a:avLst/>
          </a:prstGeom>
          <a:solidFill>
            <a:srgbClr val="FAC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49" name="Rectangle 55"/>
          <p:cNvSpPr>
            <a:spLocks noChangeArrowheads="1"/>
          </p:cNvSpPr>
          <p:nvPr/>
        </p:nvSpPr>
        <p:spPr bwMode="auto">
          <a:xfrm>
            <a:off x="4004728" y="5012014"/>
            <a:ext cx="288261" cy="308256"/>
          </a:xfrm>
          <a:prstGeom prst="rect">
            <a:avLst/>
          </a:pr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 flipV="1">
            <a:off x="4148859" y="3798150"/>
            <a:ext cx="1502125" cy="1213864"/>
          </a:xfrm>
          <a:prstGeom prst="line">
            <a:avLst/>
          </a:prstGeom>
          <a:noFill/>
          <a:ln w="32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1" name="Freeform 57"/>
          <p:cNvSpPr>
            <a:spLocks/>
          </p:cNvSpPr>
          <p:nvPr/>
        </p:nvSpPr>
        <p:spPr bwMode="auto">
          <a:xfrm>
            <a:off x="5445201" y="3798150"/>
            <a:ext cx="205782" cy="185787"/>
          </a:xfrm>
          <a:custGeom>
            <a:avLst/>
            <a:gdLst>
              <a:gd name="T0" fmla="*/ 149 w 247"/>
              <a:gd name="T1" fmla="*/ 223 h 223"/>
              <a:gd name="T2" fmla="*/ 247 w 247"/>
              <a:gd name="T3" fmla="*/ 0 h 223"/>
              <a:gd name="T4" fmla="*/ 0 w 247"/>
              <a:gd name="T5" fmla="*/ 5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" h="223">
                <a:moveTo>
                  <a:pt x="149" y="223"/>
                </a:moveTo>
                <a:lnTo>
                  <a:pt x="247" y="0"/>
                </a:lnTo>
                <a:lnTo>
                  <a:pt x="0" y="50"/>
                </a:lnTo>
              </a:path>
            </a:pathLst>
          </a:custGeom>
          <a:noFill/>
          <a:ln w="32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2" name="Freeform 58"/>
          <p:cNvSpPr>
            <a:spLocks/>
          </p:cNvSpPr>
          <p:nvPr/>
        </p:nvSpPr>
        <p:spPr bwMode="auto">
          <a:xfrm>
            <a:off x="5580168" y="3246621"/>
            <a:ext cx="503208" cy="648172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3" name="Freeform 59"/>
          <p:cNvSpPr>
            <a:spLocks/>
          </p:cNvSpPr>
          <p:nvPr/>
        </p:nvSpPr>
        <p:spPr bwMode="auto">
          <a:xfrm>
            <a:off x="5580168" y="3246621"/>
            <a:ext cx="503208" cy="648172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4" name="Rectangle 60"/>
          <p:cNvSpPr>
            <a:spLocks noChangeArrowheads="1"/>
          </p:cNvSpPr>
          <p:nvPr/>
        </p:nvSpPr>
        <p:spPr bwMode="auto">
          <a:xfrm>
            <a:off x="5671812" y="3284112"/>
            <a:ext cx="312422" cy="6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63"/>
          <p:cNvSpPr>
            <a:spLocks/>
          </p:cNvSpPr>
          <p:nvPr/>
        </p:nvSpPr>
        <p:spPr bwMode="auto">
          <a:xfrm>
            <a:off x="2681725" y="3246621"/>
            <a:ext cx="499875" cy="648172"/>
          </a:xfrm>
          <a:custGeom>
            <a:avLst/>
            <a:gdLst>
              <a:gd name="T0" fmla="*/ 192 w 389"/>
              <a:gd name="T1" fmla="*/ 504 h 504"/>
              <a:gd name="T2" fmla="*/ 384 w 389"/>
              <a:gd name="T3" fmla="*/ 312 h 504"/>
              <a:gd name="T4" fmla="*/ 389 w 389"/>
              <a:gd name="T5" fmla="*/ 317 h 504"/>
              <a:gd name="T6" fmla="*/ 389 w 389"/>
              <a:gd name="T7" fmla="*/ 189 h 504"/>
              <a:gd name="T8" fmla="*/ 384 w 389"/>
              <a:gd name="T9" fmla="*/ 192 h 504"/>
              <a:gd name="T10" fmla="*/ 192 w 389"/>
              <a:gd name="T11" fmla="*/ 0 h 504"/>
              <a:gd name="T12" fmla="*/ 0 w 389"/>
              <a:gd name="T13" fmla="*/ 192 h 504"/>
              <a:gd name="T14" fmla="*/ 5 w 389"/>
              <a:gd name="T15" fmla="*/ 189 h 504"/>
              <a:gd name="T16" fmla="*/ 5 w 389"/>
              <a:gd name="T17" fmla="*/ 317 h 504"/>
              <a:gd name="T18" fmla="*/ 0 w 389"/>
              <a:gd name="T19" fmla="*/ 312 h 504"/>
              <a:gd name="T20" fmla="*/ 192 w 38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89" y="317"/>
                </a:lnTo>
                <a:lnTo>
                  <a:pt x="389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5" y="189"/>
                </a:lnTo>
                <a:lnTo>
                  <a:pt x="5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>
            <a:off x="2770037" y="3284112"/>
            <a:ext cx="341581" cy="6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40"/>
          <p:cNvSpPr>
            <a:spLocks noChangeShapeType="1"/>
          </p:cNvSpPr>
          <p:nvPr/>
        </p:nvSpPr>
        <p:spPr bwMode="auto">
          <a:xfrm>
            <a:off x="3181600" y="3572373"/>
            <a:ext cx="823128" cy="0"/>
          </a:xfrm>
          <a:prstGeom prst="line">
            <a:avLst/>
          </a:prstGeom>
          <a:noFill/>
          <a:ln w="32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60" name="Freeform 64"/>
          <p:cNvSpPr>
            <a:spLocks/>
          </p:cNvSpPr>
          <p:nvPr/>
        </p:nvSpPr>
        <p:spPr bwMode="auto">
          <a:xfrm>
            <a:off x="2681725" y="3246621"/>
            <a:ext cx="499875" cy="648172"/>
          </a:xfrm>
          <a:custGeom>
            <a:avLst/>
            <a:gdLst>
              <a:gd name="T0" fmla="*/ 192 w 389"/>
              <a:gd name="T1" fmla="*/ 504 h 504"/>
              <a:gd name="T2" fmla="*/ 384 w 389"/>
              <a:gd name="T3" fmla="*/ 312 h 504"/>
              <a:gd name="T4" fmla="*/ 389 w 389"/>
              <a:gd name="T5" fmla="*/ 317 h 504"/>
              <a:gd name="T6" fmla="*/ 389 w 389"/>
              <a:gd name="T7" fmla="*/ 189 h 504"/>
              <a:gd name="T8" fmla="*/ 384 w 389"/>
              <a:gd name="T9" fmla="*/ 192 h 504"/>
              <a:gd name="T10" fmla="*/ 192 w 389"/>
              <a:gd name="T11" fmla="*/ 0 h 504"/>
              <a:gd name="T12" fmla="*/ 0 w 389"/>
              <a:gd name="T13" fmla="*/ 192 h 504"/>
              <a:gd name="T14" fmla="*/ 5 w 389"/>
              <a:gd name="T15" fmla="*/ 189 h 504"/>
              <a:gd name="T16" fmla="*/ 5 w 389"/>
              <a:gd name="T17" fmla="*/ 317 h 504"/>
              <a:gd name="T18" fmla="*/ 0 w 389"/>
              <a:gd name="T19" fmla="*/ 312 h 504"/>
              <a:gd name="T20" fmla="*/ 192 w 38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89" y="317"/>
                </a:lnTo>
                <a:lnTo>
                  <a:pt x="389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5" y="189"/>
                </a:lnTo>
                <a:lnTo>
                  <a:pt x="5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noFill/>
          <a:ln w="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536950" y="4491038"/>
            <a:ext cx="465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3536950" y="2978150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False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117975" y="3724275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117975" y="5321300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" charset="0"/>
              </a:rPr>
              <a:t>Normal (no intervention)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13125" y="4387850"/>
            <a:ext cx="1492250" cy="153352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97375"/>
            <a:ext cx="1473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13125" y="4389438"/>
            <a:ext cx="1492250" cy="153352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403600" y="4381500"/>
            <a:ext cx="1506537" cy="1563688"/>
          </a:xfrm>
          <a:custGeom>
            <a:avLst/>
            <a:gdLst>
              <a:gd name="T0" fmla="*/ 26 w 1163"/>
              <a:gd name="T1" fmla="*/ 218 h 1208"/>
              <a:gd name="T2" fmla="*/ 0 w 1163"/>
              <a:gd name="T3" fmla="*/ 218 h 1208"/>
              <a:gd name="T4" fmla="*/ 13 w 1163"/>
              <a:gd name="T5" fmla="*/ 26 h 1208"/>
              <a:gd name="T6" fmla="*/ 26 w 1163"/>
              <a:gd name="T7" fmla="*/ 346 h 1208"/>
              <a:gd name="T8" fmla="*/ 13 w 1163"/>
              <a:gd name="T9" fmla="*/ 538 h 1208"/>
              <a:gd name="T10" fmla="*/ 0 w 1163"/>
              <a:gd name="T11" fmla="*/ 346 h 1208"/>
              <a:gd name="T12" fmla="*/ 26 w 1163"/>
              <a:gd name="T13" fmla="*/ 346 h 1208"/>
              <a:gd name="T14" fmla="*/ 26 w 1163"/>
              <a:gd name="T15" fmla="*/ 832 h 1208"/>
              <a:gd name="T16" fmla="*/ 0 w 1163"/>
              <a:gd name="T17" fmla="*/ 832 h 1208"/>
              <a:gd name="T18" fmla="*/ 13 w 1163"/>
              <a:gd name="T19" fmla="*/ 640 h 1208"/>
              <a:gd name="T20" fmla="*/ 26 w 1163"/>
              <a:gd name="T21" fmla="*/ 960 h 1208"/>
              <a:gd name="T22" fmla="*/ 13 w 1163"/>
              <a:gd name="T23" fmla="*/ 1152 h 1208"/>
              <a:gd name="T24" fmla="*/ 0 w 1163"/>
              <a:gd name="T25" fmla="*/ 960 h 1208"/>
              <a:gd name="T26" fmla="*/ 26 w 1163"/>
              <a:gd name="T27" fmla="*/ 960 h 1208"/>
              <a:gd name="T28" fmla="*/ 265 w 1163"/>
              <a:gd name="T29" fmla="*/ 1182 h 1208"/>
              <a:gd name="T30" fmla="*/ 265 w 1163"/>
              <a:gd name="T31" fmla="*/ 1208 h 1208"/>
              <a:gd name="T32" fmla="*/ 73 w 1163"/>
              <a:gd name="T33" fmla="*/ 1195 h 1208"/>
              <a:gd name="T34" fmla="*/ 393 w 1163"/>
              <a:gd name="T35" fmla="*/ 1182 h 1208"/>
              <a:gd name="T36" fmla="*/ 585 w 1163"/>
              <a:gd name="T37" fmla="*/ 1195 h 1208"/>
              <a:gd name="T38" fmla="*/ 393 w 1163"/>
              <a:gd name="T39" fmla="*/ 1208 h 1208"/>
              <a:gd name="T40" fmla="*/ 393 w 1163"/>
              <a:gd name="T41" fmla="*/ 1182 h 1208"/>
              <a:gd name="T42" fmla="*/ 879 w 1163"/>
              <a:gd name="T43" fmla="*/ 1182 h 1208"/>
              <a:gd name="T44" fmla="*/ 879 w 1163"/>
              <a:gd name="T45" fmla="*/ 1208 h 1208"/>
              <a:gd name="T46" fmla="*/ 687 w 1163"/>
              <a:gd name="T47" fmla="*/ 1195 h 1208"/>
              <a:gd name="T48" fmla="*/ 1007 w 1163"/>
              <a:gd name="T49" fmla="*/ 1182 h 1208"/>
              <a:gd name="T50" fmla="*/ 1137 w 1163"/>
              <a:gd name="T51" fmla="*/ 1195 h 1208"/>
              <a:gd name="T52" fmla="*/ 1150 w 1163"/>
              <a:gd name="T53" fmla="*/ 1145 h 1208"/>
              <a:gd name="T54" fmla="*/ 1163 w 1163"/>
              <a:gd name="T55" fmla="*/ 1195 h 1208"/>
              <a:gd name="T56" fmla="*/ 1007 w 1163"/>
              <a:gd name="T57" fmla="*/ 1208 h 1208"/>
              <a:gd name="T58" fmla="*/ 1007 w 1163"/>
              <a:gd name="T59" fmla="*/ 1182 h 1208"/>
              <a:gd name="T60" fmla="*/ 1137 w 1163"/>
              <a:gd name="T61" fmla="*/ 851 h 1208"/>
              <a:gd name="T62" fmla="*/ 1163 w 1163"/>
              <a:gd name="T63" fmla="*/ 851 h 1208"/>
              <a:gd name="T64" fmla="*/ 1150 w 1163"/>
              <a:gd name="T65" fmla="*/ 1043 h 1208"/>
              <a:gd name="T66" fmla="*/ 1137 w 1163"/>
              <a:gd name="T67" fmla="*/ 723 h 1208"/>
              <a:gd name="T68" fmla="*/ 1150 w 1163"/>
              <a:gd name="T69" fmla="*/ 531 h 1208"/>
              <a:gd name="T70" fmla="*/ 1163 w 1163"/>
              <a:gd name="T71" fmla="*/ 723 h 1208"/>
              <a:gd name="T72" fmla="*/ 1137 w 1163"/>
              <a:gd name="T73" fmla="*/ 723 h 1208"/>
              <a:gd name="T74" fmla="*/ 1137 w 1163"/>
              <a:gd name="T75" fmla="*/ 236 h 1208"/>
              <a:gd name="T76" fmla="*/ 1163 w 1163"/>
              <a:gd name="T77" fmla="*/ 236 h 1208"/>
              <a:gd name="T78" fmla="*/ 1150 w 1163"/>
              <a:gd name="T79" fmla="*/ 428 h 1208"/>
              <a:gd name="T80" fmla="*/ 1137 w 1163"/>
              <a:gd name="T81" fmla="*/ 108 h 1208"/>
              <a:gd name="T82" fmla="*/ 1150 w 1163"/>
              <a:gd name="T83" fmla="*/ 26 h 1208"/>
              <a:gd name="T84" fmla="*/ 1053 w 1163"/>
              <a:gd name="T85" fmla="*/ 13 h 1208"/>
              <a:gd name="T86" fmla="*/ 1150 w 1163"/>
              <a:gd name="T87" fmla="*/ 0 h 1208"/>
              <a:gd name="T88" fmla="*/ 1163 w 1163"/>
              <a:gd name="T89" fmla="*/ 108 h 1208"/>
              <a:gd name="T90" fmla="*/ 1137 w 1163"/>
              <a:gd name="T91" fmla="*/ 108 h 1208"/>
              <a:gd name="T92" fmla="*/ 759 w 1163"/>
              <a:gd name="T93" fmla="*/ 26 h 1208"/>
              <a:gd name="T94" fmla="*/ 759 w 1163"/>
              <a:gd name="T95" fmla="*/ 0 h 1208"/>
              <a:gd name="T96" fmla="*/ 951 w 1163"/>
              <a:gd name="T97" fmla="*/ 13 h 1208"/>
              <a:gd name="T98" fmla="*/ 631 w 1163"/>
              <a:gd name="T99" fmla="*/ 26 h 1208"/>
              <a:gd name="T100" fmla="*/ 439 w 1163"/>
              <a:gd name="T101" fmla="*/ 13 h 1208"/>
              <a:gd name="T102" fmla="*/ 631 w 1163"/>
              <a:gd name="T103" fmla="*/ 0 h 1208"/>
              <a:gd name="T104" fmla="*/ 631 w 1163"/>
              <a:gd name="T105" fmla="*/ 26 h 1208"/>
              <a:gd name="T106" fmla="*/ 144 w 1163"/>
              <a:gd name="T107" fmla="*/ 26 h 1208"/>
              <a:gd name="T108" fmla="*/ 144 w 1163"/>
              <a:gd name="T109" fmla="*/ 0 h 1208"/>
              <a:gd name="T110" fmla="*/ 336 w 1163"/>
              <a:gd name="T111" fmla="*/ 13 h 1208"/>
              <a:gd name="T112" fmla="*/ 16 w 1163"/>
              <a:gd name="T113" fmla="*/ 26 h 1208"/>
              <a:gd name="T114" fmla="*/ 0 w 1163"/>
              <a:gd name="T115" fmla="*/ 13 h 1208"/>
              <a:gd name="T116" fmla="*/ 16 w 1163"/>
              <a:gd name="T117" fmla="*/ 0 h 1208"/>
              <a:gd name="T118" fmla="*/ 16 w 1163"/>
              <a:gd name="T119" fmla="*/ 26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3" h="1208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40"/>
                  <a:pt x="20" y="845"/>
                  <a:pt x="13" y="845"/>
                </a:cubicBezTo>
                <a:cubicBezTo>
                  <a:pt x="6" y="845"/>
                  <a:pt x="0" y="840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86" y="1182"/>
                </a:moveTo>
                <a:lnTo>
                  <a:pt x="265" y="1182"/>
                </a:lnTo>
                <a:cubicBezTo>
                  <a:pt x="272" y="1182"/>
                  <a:pt x="278" y="1188"/>
                  <a:pt x="278" y="1195"/>
                </a:cubicBezTo>
                <a:cubicBezTo>
                  <a:pt x="278" y="1202"/>
                  <a:pt x="272" y="1208"/>
                  <a:pt x="265" y="1208"/>
                </a:cubicBezTo>
                <a:lnTo>
                  <a:pt x="86" y="1208"/>
                </a:lnTo>
                <a:cubicBezTo>
                  <a:pt x="79" y="1208"/>
                  <a:pt x="73" y="1202"/>
                  <a:pt x="73" y="1195"/>
                </a:cubicBezTo>
                <a:cubicBezTo>
                  <a:pt x="73" y="1188"/>
                  <a:pt x="79" y="1182"/>
                  <a:pt x="86" y="1182"/>
                </a:cubicBezTo>
                <a:close/>
                <a:moveTo>
                  <a:pt x="393" y="1182"/>
                </a:moveTo>
                <a:lnTo>
                  <a:pt x="572" y="1182"/>
                </a:lnTo>
                <a:cubicBezTo>
                  <a:pt x="579" y="1182"/>
                  <a:pt x="585" y="1188"/>
                  <a:pt x="585" y="1195"/>
                </a:cubicBezTo>
                <a:cubicBezTo>
                  <a:pt x="585" y="1202"/>
                  <a:pt x="579" y="1208"/>
                  <a:pt x="572" y="1208"/>
                </a:cubicBezTo>
                <a:lnTo>
                  <a:pt x="393" y="1208"/>
                </a:lnTo>
                <a:cubicBezTo>
                  <a:pt x="386" y="1208"/>
                  <a:pt x="380" y="1202"/>
                  <a:pt x="380" y="1195"/>
                </a:cubicBezTo>
                <a:cubicBezTo>
                  <a:pt x="380" y="1188"/>
                  <a:pt x="386" y="1182"/>
                  <a:pt x="393" y="1182"/>
                </a:cubicBezTo>
                <a:close/>
                <a:moveTo>
                  <a:pt x="700" y="1182"/>
                </a:moveTo>
                <a:lnTo>
                  <a:pt x="879" y="1182"/>
                </a:lnTo>
                <a:cubicBezTo>
                  <a:pt x="887" y="1182"/>
                  <a:pt x="892" y="1188"/>
                  <a:pt x="892" y="1195"/>
                </a:cubicBezTo>
                <a:cubicBezTo>
                  <a:pt x="892" y="1202"/>
                  <a:pt x="887" y="1208"/>
                  <a:pt x="879" y="1208"/>
                </a:cubicBezTo>
                <a:lnTo>
                  <a:pt x="700" y="1208"/>
                </a:lnTo>
                <a:cubicBezTo>
                  <a:pt x="693" y="1208"/>
                  <a:pt x="687" y="1202"/>
                  <a:pt x="687" y="1195"/>
                </a:cubicBezTo>
                <a:cubicBezTo>
                  <a:pt x="687" y="1188"/>
                  <a:pt x="693" y="1182"/>
                  <a:pt x="700" y="1182"/>
                </a:cubicBezTo>
                <a:close/>
                <a:moveTo>
                  <a:pt x="1007" y="1182"/>
                </a:moveTo>
                <a:lnTo>
                  <a:pt x="1150" y="1182"/>
                </a:lnTo>
                <a:lnTo>
                  <a:pt x="1137" y="1195"/>
                </a:lnTo>
                <a:lnTo>
                  <a:pt x="1137" y="1158"/>
                </a:lnTo>
                <a:cubicBezTo>
                  <a:pt x="1137" y="1151"/>
                  <a:pt x="1143" y="1145"/>
                  <a:pt x="1150" y="1145"/>
                </a:cubicBezTo>
                <a:cubicBezTo>
                  <a:pt x="1157" y="1145"/>
                  <a:pt x="1163" y="1151"/>
                  <a:pt x="1163" y="1158"/>
                </a:cubicBezTo>
                <a:lnTo>
                  <a:pt x="1163" y="1195"/>
                </a:lnTo>
                <a:cubicBezTo>
                  <a:pt x="1163" y="1202"/>
                  <a:pt x="1157" y="1208"/>
                  <a:pt x="1150" y="1208"/>
                </a:cubicBezTo>
                <a:lnTo>
                  <a:pt x="1007" y="1208"/>
                </a:lnTo>
                <a:cubicBezTo>
                  <a:pt x="1000" y="1208"/>
                  <a:pt x="995" y="1202"/>
                  <a:pt x="995" y="1195"/>
                </a:cubicBezTo>
                <a:cubicBezTo>
                  <a:pt x="995" y="1188"/>
                  <a:pt x="1000" y="1182"/>
                  <a:pt x="1007" y="1182"/>
                </a:cubicBezTo>
                <a:close/>
                <a:moveTo>
                  <a:pt x="1137" y="1030"/>
                </a:moveTo>
                <a:lnTo>
                  <a:pt x="1137" y="851"/>
                </a:lnTo>
                <a:cubicBezTo>
                  <a:pt x="1137" y="844"/>
                  <a:pt x="1143" y="838"/>
                  <a:pt x="1150" y="838"/>
                </a:cubicBezTo>
                <a:cubicBezTo>
                  <a:pt x="1157" y="838"/>
                  <a:pt x="1163" y="844"/>
                  <a:pt x="1163" y="851"/>
                </a:cubicBezTo>
                <a:lnTo>
                  <a:pt x="1163" y="1030"/>
                </a:lnTo>
                <a:cubicBezTo>
                  <a:pt x="1163" y="1037"/>
                  <a:pt x="1157" y="1043"/>
                  <a:pt x="1150" y="1043"/>
                </a:cubicBezTo>
                <a:cubicBezTo>
                  <a:pt x="1143" y="1043"/>
                  <a:pt x="1137" y="1037"/>
                  <a:pt x="1137" y="1030"/>
                </a:cubicBezTo>
                <a:close/>
                <a:moveTo>
                  <a:pt x="1137" y="723"/>
                </a:moveTo>
                <a:lnTo>
                  <a:pt x="1137" y="544"/>
                </a:lnTo>
                <a:cubicBezTo>
                  <a:pt x="1137" y="537"/>
                  <a:pt x="1143" y="531"/>
                  <a:pt x="1150" y="531"/>
                </a:cubicBezTo>
                <a:cubicBezTo>
                  <a:pt x="1157" y="531"/>
                  <a:pt x="1163" y="537"/>
                  <a:pt x="1163" y="544"/>
                </a:cubicBezTo>
                <a:lnTo>
                  <a:pt x="1163" y="723"/>
                </a:lnTo>
                <a:cubicBezTo>
                  <a:pt x="1163" y="730"/>
                  <a:pt x="1157" y="736"/>
                  <a:pt x="1150" y="736"/>
                </a:cubicBezTo>
                <a:cubicBezTo>
                  <a:pt x="1143" y="736"/>
                  <a:pt x="1137" y="730"/>
                  <a:pt x="1137" y="723"/>
                </a:cubicBezTo>
                <a:close/>
                <a:moveTo>
                  <a:pt x="1137" y="416"/>
                </a:moveTo>
                <a:lnTo>
                  <a:pt x="1137" y="236"/>
                </a:lnTo>
                <a:cubicBezTo>
                  <a:pt x="1137" y="229"/>
                  <a:pt x="1143" y="224"/>
                  <a:pt x="1150" y="224"/>
                </a:cubicBezTo>
                <a:cubicBezTo>
                  <a:pt x="1157" y="224"/>
                  <a:pt x="1163" y="229"/>
                  <a:pt x="1163" y="236"/>
                </a:cubicBezTo>
                <a:lnTo>
                  <a:pt x="1163" y="416"/>
                </a:lnTo>
                <a:cubicBezTo>
                  <a:pt x="1163" y="423"/>
                  <a:pt x="1157" y="428"/>
                  <a:pt x="1150" y="428"/>
                </a:cubicBezTo>
                <a:cubicBezTo>
                  <a:pt x="1143" y="428"/>
                  <a:pt x="1137" y="423"/>
                  <a:pt x="1137" y="416"/>
                </a:cubicBezTo>
                <a:close/>
                <a:moveTo>
                  <a:pt x="1137" y="108"/>
                </a:moveTo>
                <a:lnTo>
                  <a:pt x="1137" y="13"/>
                </a:lnTo>
                <a:lnTo>
                  <a:pt x="1150" y="26"/>
                </a:lnTo>
                <a:lnTo>
                  <a:pt x="1066" y="26"/>
                </a:lnTo>
                <a:cubicBezTo>
                  <a:pt x="1059" y="26"/>
                  <a:pt x="1053" y="20"/>
                  <a:pt x="1053" y="13"/>
                </a:cubicBezTo>
                <a:cubicBezTo>
                  <a:pt x="1053" y="6"/>
                  <a:pt x="1059" y="0"/>
                  <a:pt x="1066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108"/>
                </a:lnTo>
                <a:cubicBezTo>
                  <a:pt x="1163" y="116"/>
                  <a:pt x="1157" y="121"/>
                  <a:pt x="1150" y="121"/>
                </a:cubicBezTo>
                <a:cubicBezTo>
                  <a:pt x="1143" y="121"/>
                  <a:pt x="1137" y="116"/>
                  <a:pt x="1137" y="108"/>
                </a:cubicBezTo>
                <a:close/>
                <a:moveTo>
                  <a:pt x="938" y="26"/>
                </a:moveTo>
                <a:lnTo>
                  <a:pt x="759" y="26"/>
                </a:lnTo>
                <a:cubicBezTo>
                  <a:pt x="752" y="26"/>
                  <a:pt x="746" y="20"/>
                  <a:pt x="746" y="13"/>
                </a:cubicBezTo>
                <a:cubicBezTo>
                  <a:pt x="746" y="6"/>
                  <a:pt x="752" y="0"/>
                  <a:pt x="759" y="0"/>
                </a:cubicBezTo>
                <a:lnTo>
                  <a:pt x="938" y="0"/>
                </a:lnTo>
                <a:cubicBezTo>
                  <a:pt x="945" y="0"/>
                  <a:pt x="951" y="6"/>
                  <a:pt x="951" y="13"/>
                </a:cubicBezTo>
                <a:cubicBezTo>
                  <a:pt x="951" y="20"/>
                  <a:pt x="945" y="26"/>
                  <a:pt x="938" y="26"/>
                </a:cubicBezTo>
                <a:close/>
                <a:moveTo>
                  <a:pt x="631" y="26"/>
                </a:moveTo>
                <a:lnTo>
                  <a:pt x="452" y="26"/>
                </a:lnTo>
                <a:cubicBezTo>
                  <a:pt x="444" y="26"/>
                  <a:pt x="439" y="20"/>
                  <a:pt x="439" y="13"/>
                </a:cubicBezTo>
                <a:cubicBezTo>
                  <a:pt x="439" y="6"/>
                  <a:pt x="444" y="0"/>
                  <a:pt x="452" y="0"/>
                </a:cubicBezTo>
                <a:lnTo>
                  <a:pt x="631" y="0"/>
                </a:lnTo>
                <a:cubicBezTo>
                  <a:pt x="638" y="0"/>
                  <a:pt x="644" y="6"/>
                  <a:pt x="644" y="13"/>
                </a:cubicBezTo>
                <a:cubicBezTo>
                  <a:pt x="644" y="20"/>
                  <a:pt x="638" y="26"/>
                  <a:pt x="631" y="26"/>
                </a:cubicBezTo>
                <a:close/>
                <a:moveTo>
                  <a:pt x="324" y="26"/>
                </a:moveTo>
                <a:lnTo>
                  <a:pt x="144" y="26"/>
                </a:lnTo>
                <a:cubicBezTo>
                  <a:pt x="137" y="26"/>
                  <a:pt x="132" y="20"/>
                  <a:pt x="132" y="13"/>
                </a:cubicBezTo>
                <a:cubicBezTo>
                  <a:pt x="132" y="6"/>
                  <a:pt x="137" y="0"/>
                  <a:pt x="144" y="0"/>
                </a:cubicBezTo>
                <a:lnTo>
                  <a:pt x="324" y="0"/>
                </a:lnTo>
                <a:cubicBezTo>
                  <a:pt x="331" y="0"/>
                  <a:pt x="336" y="6"/>
                  <a:pt x="336" y="13"/>
                </a:cubicBezTo>
                <a:cubicBezTo>
                  <a:pt x="336" y="20"/>
                  <a:pt x="331" y="26"/>
                  <a:pt x="324" y="26"/>
                </a:cubicBezTo>
                <a:close/>
                <a:moveTo>
                  <a:pt x="16" y="26"/>
                </a:move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lnTo>
                  <a:pt x="16" y="0"/>
                </a:lnTo>
                <a:cubicBezTo>
                  <a:pt x="23" y="0"/>
                  <a:pt x="29" y="6"/>
                  <a:pt x="29" y="13"/>
                </a:cubicBezTo>
                <a:cubicBezTo>
                  <a:pt x="29" y="20"/>
                  <a:pt x="23" y="26"/>
                  <a:pt x="16" y="26"/>
                </a:cubicBezTo>
                <a:close/>
              </a:path>
            </a:pathLst>
          </a:custGeom>
          <a:solidFill>
            <a:srgbClr val="1F477D"/>
          </a:solidFill>
          <a:ln w="13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36950" y="4491038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36875" y="3579813"/>
            <a:ext cx="1077912" cy="0"/>
          </a:xfrm>
          <a:prstGeom prst="line">
            <a:avLst/>
          </a:prstGeom>
          <a:noFill/>
          <a:ln w="17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3394075" y="1943100"/>
            <a:ext cx="1524000" cy="587375"/>
          </a:xfrm>
          <a:custGeom>
            <a:avLst/>
            <a:gdLst>
              <a:gd name="T0" fmla="*/ 950 w 1177"/>
              <a:gd name="T1" fmla="*/ 453 h 453"/>
              <a:gd name="T2" fmla="*/ 1177 w 1177"/>
              <a:gd name="T3" fmla="*/ 227 h 453"/>
              <a:gd name="T4" fmla="*/ 950 w 1177"/>
              <a:gd name="T5" fmla="*/ 1 h 453"/>
              <a:gd name="T6" fmla="*/ 943 w 1177"/>
              <a:gd name="T7" fmla="*/ 0 h 453"/>
              <a:gd name="T8" fmla="*/ 223 w 1177"/>
              <a:gd name="T9" fmla="*/ 0 h 453"/>
              <a:gd name="T10" fmla="*/ 227 w 1177"/>
              <a:gd name="T11" fmla="*/ 1 h 453"/>
              <a:gd name="T12" fmla="*/ 0 w 1177"/>
              <a:gd name="T13" fmla="*/ 227 h 453"/>
              <a:gd name="T14" fmla="*/ 227 w 1177"/>
              <a:gd name="T15" fmla="*/ 453 h 453"/>
              <a:gd name="T16" fmla="*/ 223 w 1177"/>
              <a:gd name="T17" fmla="*/ 448 h 453"/>
              <a:gd name="T18" fmla="*/ 943 w 1177"/>
              <a:gd name="T19" fmla="*/ 448 h 453"/>
              <a:gd name="T20" fmla="*/ 950 w 1177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7" h="453">
                <a:moveTo>
                  <a:pt x="950" y="453"/>
                </a:moveTo>
                <a:cubicBezTo>
                  <a:pt x="1075" y="453"/>
                  <a:pt x="1177" y="352"/>
                  <a:pt x="1177" y="227"/>
                </a:cubicBezTo>
                <a:cubicBezTo>
                  <a:pt x="1177" y="102"/>
                  <a:pt x="1075" y="1"/>
                  <a:pt x="950" y="1"/>
                </a:cubicBezTo>
                <a:lnTo>
                  <a:pt x="943" y="0"/>
                </a:lnTo>
                <a:lnTo>
                  <a:pt x="223" y="0"/>
                </a:lnTo>
                <a:lnTo>
                  <a:pt x="227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7" y="453"/>
                </a:cubicBezTo>
                <a:lnTo>
                  <a:pt x="223" y="448"/>
                </a:lnTo>
                <a:lnTo>
                  <a:pt x="943" y="448"/>
                </a:lnTo>
                <a:lnTo>
                  <a:pt x="950" y="453"/>
                </a:ln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394075" y="1943100"/>
            <a:ext cx="1524000" cy="587375"/>
          </a:xfrm>
          <a:custGeom>
            <a:avLst/>
            <a:gdLst>
              <a:gd name="T0" fmla="*/ 950 w 1177"/>
              <a:gd name="T1" fmla="*/ 453 h 453"/>
              <a:gd name="T2" fmla="*/ 1177 w 1177"/>
              <a:gd name="T3" fmla="*/ 227 h 453"/>
              <a:gd name="T4" fmla="*/ 950 w 1177"/>
              <a:gd name="T5" fmla="*/ 1 h 453"/>
              <a:gd name="T6" fmla="*/ 943 w 1177"/>
              <a:gd name="T7" fmla="*/ 0 h 453"/>
              <a:gd name="T8" fmla="*/ 223 w 1177"/>
              <a:gd name="T9" fmla="*/ 0 h 453"/>
              <a:gd name="T10" fmla="*/ 227 w 1177"/>
              <a:gd name="T11" fmla="*/ 1 h 453"/>
              <a:gd name="T12" fmla="*/ 0 w 1177"/>
              <a:gd name="T13" fmla="*/ 227 h 453"/>
              <a:gd name="T14" fmla="*/ 227 w 1177"/>
              <a:gd name="T15" fmla="*/ 453 h 453"/>
              <a:gd name="T16" fmla="*/ 223 w 1177"/>
              <a:gd name="T17" fmla="*/ 448 h 453"/>
              <a:gd name="T18" fmla="*/ 943 w 1177"/>
              <a:gd name="T19" fmla="*/ 448 h 453"/>
              <a:gd name="T20" fmla="*/ 950 w 1177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7" h="453">
                <a:moveTo>
                  <a:pt x="950" y="453"/>
                </a:moveTo>
                <a:cubicBezTo>
                  <a:pt x="1075" y="453"/>
                  <a:pt x="1177" y="352"/>
                  <a:pt x="1177" y="227"/>
                </a:cubicBezTo>
                <a:cubicBezTo>
                  <a:pt x="1177" y="102"/>
                  <a:pt x="1075" y="1"/>
                  <a:pt x="950" y="1"/>
                </a:cubicBezTo>
                <a:lnTo>
                  <a:pt x="943" y="0"/>
                </a:lnTo>
                <a:lnTo>
                  <a:pt x="223" y="0"/>
                </a:lnTo>
                <a:lnTo>
                  <a:pt x="227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7" y="453"/>
                </a:cubicBezTo>
                <a:lnTo>
                  <a:pt x="223" y="448"/>
                </a:lnTo>
                <a:lnTo>
                  <a:pt x="943" y="448"/>
                </a:lnTo>
                <a:lnTo>
                  <a:pt x="950" y="453"/>
                </a:lnTo>
                <a:close/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16313" y="2005013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doZ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62438" y="2005013"/>
            <a:ext cx="4349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532313" y="2005013"/>
            <a:ext cx="4556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3403600" y="2860675"/>
            <a:ext cx="1506537" cy="1555750"/>
          </a:xfrm>
          <a:custGeom>
            <a:avLst/>
            <a:gdLst>
              <a:gd name="T0" fmla="*/ 26 w 1163"/>
              <a:gd name="T1" fmla="*/ 218 h 1202"/>
              <a:gd name="T2" fmla="*/ 0 w 1163"/>
              <a:gd name="T3" fmla="*/ 218 h 1202"/>
              <a:gd name="T4" fmla="*/ 13 w 1163"/>
              <a:gd name="T5" fmla="*/ 26 h 1202"/>
              <a:gd name="T6" fmla="*/ 26 w 1163"/>
              <a:gd name="T7" fmla="*/ 346 h 1202"/>
              <a:gd name="T8" fmla="*/ 13 w 1163"/>
              <a:gd name="T9" fmla="*/ 538 h 1202"/>
              <a:gd name="T10" fmla="*/ 0 w 1163"/>
              <a:gd name="T11" fmla="*/ 346 h 1202"/>
              <a:gd name="T12" fmla="*/ 26 w 1163"/>
              <a:gd name="T13" fmla="*/ 346 h 1202"/>
              <a:gd name="T14" fmla="*/ 26 w 1163"/>
              <a:gd name="T15" fmla="*/ 832 h 1202"/>
              <a:gd name="T16" fmla="*/ 0 w 1163"/>
              <a:gd name="T17" fmla="*/ 832 h 1202"/>
              <a:gd name="T18" fmla="*/ 13 w 1163"/>
              <a:gd name="T19" fmla="*/ 640 h 1202"/>
              <a:gd name="T20" fmla="*/ 26 w 1163"/>
              <a:gd name="T21" fmla="*/ 960 h 1202"/>
              <a:gd name="T22" fmla="*/ 13 w 1163"/>
              <a:gd name="T23" fmla="*/ 1152 h 1202"/>
              <a:gd name="T24" fmla="*/ 0 w 1163"/>
              <a:gd name="T25" fmla="*/ 960 h 1202"/>
              <a:gd name="T26" fmla="*/ 26 w 1163"/>
              <a:gd name="T27" fmla="*/ 960 h 1202"/>
              <a:gd name="T28" fmla="*/ 271 w 1163"/>
              <a:gd name="T29" fmla="*/ 1176 h 1202"/>
              <a:gd name="T30" fmla="*/ 271 w 1163"/>
              <a:gd name="T31" fmla="*/ 1202 h 1202"/>
              <a:gd name="T32" fmla="*/ 79 w 1163"/>
              <a:gd name="T33" fmla="*/ 1189 h 1202"/>
              <a:gd name="T34" fmla="*/ 399 w 1163"/>
              <a:gd name="T35" fmla="*/ 1176 h 1202"/>
              <a:gd name="T36" fmla="*/ 591 w 1163"/>
              <a:gd name="T37" fmla="*/ 1189 h 1202"/>
              <a:gd name="T38" fmla="*/ 399 w 1163"/>
              <a:gd name="T39" fmla="*/ 1202 h 1202"/>
              <a:gd name="T40" fmla="*/ 399 w 1163"/>
              <a:gd name="T41" fmla="*/ 1176 h 1202"/>
              <a:gd name="T42" fmla="*/ 885 w 1163"/>
              <a:gd name="T43" fmla="*/ 1176 h 1202"/>
              <a:gd name="T44" fmla="*/ 885 w 1163"/>
              <a:gd name="T45" fmla="*/ 1202 h 1202"/>
              <a:gd name="T46" fmla="*/ 693 w 1163"/>
              <a:gd name="T47" fmla="*/ 1189 h 1202"/>
              <a:gd name="T48" fmla="*/ 1013 w 1163"/>
              <a:gd name="T49" fmla="*/ 1176 h 1202"/>
              <a:gd name="T50" fmla="*/ 1137 w 1163"/>
              <a:gd name="T51" fmla="*/ 1189 h 1202"/>
              <a:gd name="T52" fmla="*/ 1150 w 1163"/>
              <a:gd name="T53" fmla="*/ 1134 h 1202"/>
              <a:gd name="T54" fmla="*/ 1163 w 1163"/>
              <a:gd name="T55" fmla="*/ 1189 h 1202"/>
              <a:gd name="T56" fmla="*/ 1013 w 1163"/>
              <a:gd name="T57" fmla="*/ 1202 h 1202"/>
              <a:gd name="T58" fmla="*/ 1013 w 1163"/>
              <a:gd name="T59" fmla="*/ 1176 h 1202"/>
              <a:gd name="T60" fmla="*/ 1137 w 1163"/>
              <a:gd name="T61" fmla="*/ 840 h 1202"/>
              <a:gd name="T62" fmla="*/ 1163 w 1163"/>
              <a:gd name="T63" fmla="*/ 840 h 1202"/>
              <a:gd name="T64" fmla="*/ 1150 w 1163"/>
              <a:gd name="T65" fmla="*/ 1032 h 1202"/>
              <a:gd name="T66" fmla="*/ 1137 w 1163"/>
              <a:gd name="T67" fmla="*/ 712 h 1202"/>
              <a:gd name="T68" fmla="*/ 1150 w 1163"/>
              <a:gd name="T69" fmla="*/ 520 h 1202"/>
              <a:gd name="T70" fmla="*/ 1163 w 1163"/>
              <a:gd name="T71" fmla="*/ 712 h 1202"/>
              <a:gd name="T72" fmla="*/ 1137 w 1163"/>
              <a:gd name="T73" fmla="*/ 712 h 1202"/>
              <a:gd name="T74" fmla="*/ 1137 w 1163"/>
              <a:gd name="T75" fmla="*/ 225 h 1202"/>
              <a:gd name="T76" fmla="*/ 1163 w 1163"/>
              <a:gd name="T77" fmla="*/ 225 h 1202"/>
              <a:gd name="T78" fmla="*/ 1150 w 1163"/>
              <a:gd name="T79" fmla="*/ 417 h 1202"/>
              <a:gd name="T80" fmla="*/ 1137 w 1163"/>
              <a:gd name="T81" fmla="*/ 97 h 1202"/>
              <a:gd name="T82" fmla="*/ 1150 w 1163"/>
              <a:gd name="T83" fmla="*/ 26 h 1202"/>
              <a:gd name="T84" fmla="*/ 1042 w 1163"/>
              <a:gd name="T85" fmla="*/ 13 h 1202"/>
              <a:gd name="T86" fmla="*/ 1150 w 1163"/>
              <a:gd name="T87" fmla="*/ 0 h 1202"/>
              <a:gd name="T88" fmla="*/ 1163 w 1163"/>
              <a:gd name="T89" fmla="*/ 97 h 1202"/>
              <a:gd name="T90" fmla="*/ 1137 w 1163"/>
              <a:gd name="T91" fmla="*/ 97 h 1202"/>
              <a:gd name="T92" fmla="*/ 748 w 1163"/>
              <a:gd name="T93" fmla="*/ 26 h 1202"/>
              <a:gd name="T94" fmla="*/ 748 w 1163"/>
              <a:gd name="T95" fmla="*/ 0 h 1202"/>
              <a:gd name="T96" fmla="*/ 940 w 1163"/>
              <a:gd name="T97" fmla="*/ 13 h 1202"/>
              <a:gd name="T98" fmla="*/ 620 w 1163"/>
              <a:gd name="T99" fmla="*/ 26 h 1202"/>
              <a:gd name="T100" fmla="*/ 428 w 1163"/>
              <a:gd name="T101" fmla="*/ 13 h 1202"/>
              <a:gd name="T102" fmla="*/ 620 w 1163"/>
              <a:gd name="T103" fmla="*/ 0 h 1202"/>
              <a:gd name="T104" fmla="*/ 620 w 1163"/>
              <a:gd name="T105" fmla="*/ 26 h 1202"/>
              <a:gd name="T106" fmla="*/ 133 w 1163"/>
              <a:gd name="T107" fmla="*/ 26 h 1202"/>
              <a:gd name="T108" fmla="*/ 133 w 1163"/>
              <a:gd name="T109" fmla="*/ 0 h 1202"/>
              <a:gd name="T110" fmla="*/ 325 w 1163"/>
              <a:gd name="T111" fmla="*/ 1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3" h="1202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39"/>
                  <a:pt x="20" y="845"/>
                  <a:pt x="13" y="845"/>
                </a:cubicBezTo>
                <a:cubicBezTo>
                  <a:pt x="6" y="845"/>
                  <a:pt x="0" y="839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91" y="1176"/>
                </a:moveTo>
                <a:lnTo>
                  <a:pt x="271" y="1176"/>
                </a:lnTo>
                <a:cubicBezTo>
                  <a:pt x="278" y="1176"/>
                  <a:pt x="283" y="1182"/>
                  <a:pt x="283" y="1189"/>
                </a:cubicBezTo>
                <a:cubicBezTo>
                  <a:pt x="283" y="1196"/>
                  <a:pt x="278" y="1202"/>
                  <a:pt x="271" y="1202"/>
                </a:cubicBezTo>
                <a:lnTo>
                  <a:pt x="91" y="1202"/>
                </a:lnTo>
                <a:cubicBezTo>
                  <a:pt x="84" y="1202"/>
                  <a:pt x="79" y="1196"/>
                  <a:pt x="79" y="1189"/>
                </a:cubicBezTo>
                <a:cubicBezTo>
                  <a:pt x="79" y="1182"/>
                  <a:pt x="84" y="1176"/>
                  <a:pt x="91" y="1176"/>
                </a:cubicBezTo>
                <a:close/>
                <a:moveTo>
                  <a:pt x="399" y="1176"/>
                </a:moveTo>
                <a:lnTo>
                  <a:pt x="578" y="1176"/>
                </a:lnTo>
                <a:cubicBezTo>
                  <a:pt x="585" y="1176"/>
                  <a:pt x="591" y="1182"/>
                  <a:pt x="591" y="1189"/>
                </a:cubicBezTo>
                <a:cubicBezTo>
                  <a:pt x="591" y="1196"/>
                  <a:pt x="585" y="1202"/>
                  <a:pt x="578" y="1202"/>
                </a:cubicBezTo>
                <a:lnTo>
                  <a:pt x="399" y="1202"/>
                </a:lnTo>
                <a:cubicBezTo>
                  <a:pt x="392" y="1202"/>
                  <a:pt x="386" y="1196"/>
                  <a:pt x="386" y="1189"/>
                </a:cubicBezTo>
                <a:cubicBezTo>
                  <a:pt x="386" y="1182"/>
                  <a:pt x="392" y="1176"/>
                  <a:pt x="399" y="1176"/>
                </a:cubicBezTo>
                <a:close/>
                <a:moveTo>
                  <a:pt x="706" y="1176"/>
                </a:moveTo>
                <a:lnTo>
                  <a:pt x="885" y="1176"/>
                </a:lnTo>
                <a:cubicBezTo>
                  <a:pt x="892" y="1176"/>
                  <a:pt x="898" y="1182"/>
                  <a:pt x="898" y="1189"/>
                </a:cubicBezTo>
                <a:cubicBezTo>
                  <a:pt x="898" y="1196"/>
                  <a:pt x="892" y="1202"/>
                  <a:pt x="885" y="1202"/>
                </a:cubicBezTo>
                <a:lnTo>
                  <a:pt x="706" y="1202"/>
                </a:lnTo>
                <a:cubicBezTo>
                  <a:pt x="699" y="1202"/>
                  <a:pt x="693" y="1196"/>
                  <a:pt x="693" y="1189"/>
                </a:cubicBezTo>
                <a:cubicBezTo>
                  <a:pt x="693" y="1182"/>
                  <a:pt x="699" y="1176"/>
                  <a:pt x="706" y="1176"/>
                </a:cubicBezTo>
                <a:close/>
                <a:moveTo>
                  <a:pt x="1013" y="1176"/>
                </a:moveTo>
                <a:lnTo>
                  <a:pt x="1150" y="1176"/>
                </a:lnTo>
                <a:lnTo>
                  <a:pt x="1137" y="1189"/>
                </a:lnTo>
                <a:lnTo>
                  <a:pt x="1137" y="1147"/>
                </a:lnTo>
                <a:cubicBezTo>
                  <a:pt x="1137" y="1140"/>
                  <a:pt x="1143" y="1134"/>
                  <a:pt x="1150" y="1134"/>
                </a:cubicBezTo>
                <a:cubicBezTo>
                  <a:pt x="1157" y="1134"/>
                  <a:pt x="1163" y="1140"/>
                  <a:pt x="1163" y="1147"/>
                </a:cubicBezTo>
                <a:lnTo>
                  <a:pt x="1163" y="1189"/>
                </a:lnTo>
                <a:cubicBezTo>
                  <a:pt x="1163" y="1196"/>
                  <a:pt x="1157" y="1202"/>
                  <a:pt x="1150" y="1202"/>
                </a:cubicBezTo>
                <a:lnTo>
                  <a:pt x="1013" y="1202"/>
                </a:lnTo>
                <a:cubicBezTo>
                  <a:pt x="1006" y="1202"/>
                  <a:pt x="1000" y="1196"/>
                  <a:pt x="1000" y="1189"/>
                </a:cubicBezTo>
                <a:cubicBezTo>
                  <a:pt x="1000" y="1182"/>
                  <a:pt x="1006" y="1176"/>
                  <a:pt x="1013" y="1176"/>
                </a:cubicBezTo>
                <a:close/>
                <a:moveTo>
                  <a:pt x="1137" y="1019"/>
                </a:moveTo>
                <a:lnTo>
                  <a:pt x="1137" y="840"/>
                </a:lnTo>
                <a:cubicBezTo>
                  <a:pt x="1137" y="833"/>
                  <a:pt x="1143" y="827"/>
                  <a:pt x="1150" y="827"/>
                </a:cubicBezTo>
                <a:cubicBezTo>
                  <a:pt x="1157" y="827"/>
                  <a:pt x="1163" y="833"/>
                  <a:pt x="1163" y="840"/>
                </a:cubicBezTo>
                <a:lnTo>
                  <a:pt x="1163" y="1019"/>
                </a:lnTo>
                <a:cubicBezTo>
                  <a:pt x="1163" y="1026"/>
                  <a:pt x="1157" y="1032"/>
                  <a:pt x="1150" y="1032"/>
                </a:cubicBezTo>
                <a:cubicBezTo>
                  <a:pt x="1143" y="1032"/>
                  <a:pt x="1137" y="1026"/>
                  <a:pt x="1137" y="1019"/>
                </a:cubicBezTo>
                <a:close/>
                <a:moveTo>
                  <a:pt x="1137" y="712"/>
                </a:moveTo>
                <a:lnTo>
                  <a:pt x="1137" y="533"/>
                </a:lnTo>
                <a:cubicBezTo>
                  <a:pt x="1137" y="525"/>
                  <a:pt x="1143" y="520"/>
                  <a:pt x="1150" y="520"/>
                </a:cubicBezTo>
                <a:cubicBezTo>
                  <a:pt x="1157" y="520"/>
                  <a:pt x="1163" y="525"/>
                  <a:pt x="1163" y="533"/>
                </a:cubicBezTo>
                <a:lnTo>
                  <a:pt x="1163" y="712"/>
                </a:lnTo>
                <a:cubicBezTo>
                  <a:pt x="1163" y="719"/>
                  <a:pt x="1157" y="725"/>
                  <a:pt x="1150" y="725"/>
                </a:cubicBezTo>
                <a:cubicBezTo>
                  <a:pt x="1143" y="725"/>
                  <a:pt x="1137" y="719"/>
                  <a:pt x="1137" y="712"/>
                </a:cubicBezTo>
                <a:close/>
                <a:moveTo>
                  <a:pt x="1137" y="405"/>
                </a:moveTo>
                <a:lnTo>
                  <a:pt x="1137" y="225"/>
                </a:lnTo>
                <a:cubicBezTo>
                  <a:pt x="1137" y="218"/>
                  <a:pt x="1143" y="213"/>
                  <a:pt x="1150" y="213"/>
                </a:cubicBezTo>
                <a:cubicBezTo>
                  <a:pt x="1157" y="213"/>
                  <a:pt x="1163" y="218"/>
                  <a:pt x="1163" y="225"/>
                </a:cubicBezTo>
                <a:lnTo>
                  <a:pt x="1163" y="405"/>
                </a:lnTo>
                <a:cubicBezTo>
                  <a:pt x="1163" y="412"/>
                  <a:pt x="1157" y="417"/>
                  <a:pt x="1150" y="417"/>
                </a:cubicBezTo>
                <a:cubicBezTo>
                  <a:pt x="1143" y="417"/>
                  <a:pt x="1137" y="412"/>
                  <a:pt x="1137" y="405"/>
                </a:cubicBezTo>
                <a:close/>
                <a:moveTo>
                  <a:pt x="1137" y="97"/>
                </a:moveTo>
                <a:lnTo>
                  <a:pt x="1137" y="13"/>
                </a:lnTo>
                <a:lnTo>
                  <a:pt x="1150" y="26"/>
                </a:lnTo>
                <a:lnTo>
                  <a:pt x="1055" y="26"/>
                </a:lnTo>
                <a:cubicBezTo>
                  <a:pt x="1048" y="26"/>
                  <a:pt x="1042" y="20"/>
                  <a:pt x="1042" y="13"/>
                </a:cubicBezTo>
                <a:cubicBezTo>
                  <a:pt x="1042" y="6"/>
                  <a:pt x="1048" y="0"/>
                  <a:pt x="1055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97"/>
                </a:lnTo>
                <a:cubicBezTo>
                  <a:pt x="1163" y="104"/>
                  <a:pt x="1157" y="110"/>
                  <a:pt x="1150" y="110"/>
                </a:cubicBezTo>
                <a:cubicBezTo>
                  <a:pt x="1143" y="110"/>
                  <a:pt x="1137" y="104"/>
                  <a:pt x="1137" y="97"/>
                </a:cubicBezTo>
                <a:close/>
                <a:moveTo>
                  <a:pt x="927" y="26"/>
                </a:moveTo>
                <a:lnTo>
                  <a:pt x="748" y="26"/>
                </a:lnTo>
                <a:cubicBezTo>
                  <a:pt x="741" y="26"/>
                  <a:pt x="735" y="20"/>
                  <a:pt x="735" y="13"/>
                </a:cubicBezTo>
                <a:cubicBezTo>
                  <a:pt x="735" y="6"/>
                  <a:pt x="741" y="0"/>
                  <a:pt x="748" y="0"/>
                </a:cubicBezTo>
                <a:lnTo>
                  <a:pt x="927" y="0"/>
                </a:lnTo>
                <a:cubicBezTo>
                  <a:pt x="934" y="0"/>
                  <a:pt x="940" y="6"/>
                  <a:pt x="940" y="13"/>
                </a:cubicBezTo>
                <a:cubicBezTo>
                  <a:pt x="940" y="20"/>
                  <a:pt x="934" y="26"/>
                  <a:pt x="927" y="26"/>
                </a:cubicBezTo>
                <a:close/>
                <a:moveTo>
                  <a:pt x="620" y="26"/>
                </a:moveTo>
                <a:lnTo>
                  <a:pt x="440" y="26"/>
                </a:lnTo>
                <a:cubicBezTo>
                  <a:pt x="433" y="26"/>
                  <a:pt x="428" y="20"/>
                  <a:pt x="428" y="13"/>
                </a:cubicBezTo>
                <a:cubicBezTo>
                  <a:pt x="428" y="6"/>
                  <a:pt x="433" y="0"/>
                  <a:pt x="440" y="0"/>
                </a:cubicBezTo>
                <a:lnTo>
                  <a:pt x="620" y="0"/>
                </a:lnTo>
                <a:cubicBezTo>
                  <a:pt x="627" y="0"/>
                  <a:pt x="632" y="6"/>
                  <a:pt x="632" y="13"/>
                </a:cubicBezTo>
                <a:cubicBezTo>
                  <a:pt x="632" y="20"/>
                  <a:pt x="627" y="26"/>
                  <a:pt x="620" y="26"/>
                </a:cubicBezTo>
                <a:close/>
                <a:moveTo>
                  <a:pt x="312" y="26"/>
                </a:moveTo>
                <a:lnTo>
                  <a:pt x="133" y="26"/>
                </a:lnTo>
                <a:cubicBezTo>
                  <a:pt x="126" y="26"/>
                  <a:pt x="120" y="20"/>
                  <a:pt x="120" y="13"/>
                </a:cubicBezTo>
                <a:cubicBezTo>
                  <a:pt x="120" y="6"/>
                  <a:pt x="126" y="0"/>
                  <a:pt x="133" y="0"/>
                </a:cubicBezTo>
                <a:lnTo>
                  <a:pt x="312" y="0"/>
                </a:lnTo>
                <a:cubicBezTo>
                  <a:pt x="320" y="0"/>
                  <a:pt x="325" y="6"/>
                  <a:pt x="325" y="13"/>
                </a:cubicBezTo>
                <a:cubicBezTo>
                  <a:pt x="325" y="20"/>
                  <a:pt x="320" y="26"/>
                  <a:pt x="312" y="26"/>
                </a:cubicBezTo>
                <a:close/>
              </a:path>
            </a:pathLst>
          </a:custGeom>
          <a:solidFill>
            <a:srgbClr val="1F477D"/>
          </a:solidFill>
          <a:ln w="13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536950" y="2978150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14788" y="3435350"/>
            <a:ext cx="290512" cy="290513"/>
          </a:xfrm>
          <a:prstGeom prst="rect">
            <a:avLst/>
          </a:prstGeom>
          <a:solidFill>
            <a:srgbClr val="FAC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014788" y="3435350"/>
            <a:ext cx="290512" cy="29051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305300" y="3579813"/>
            <a:ext cx="1304925" cy="0"/>
          </a:xfrm>
          <a:prstGeom prst="line">
            <a:avLst/>
          </a:prstGeom>
          <a:noFill/>
          <a:ln w="17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5403850" y="3476625"/>
            <a:ext cx="206375" cy="207963"/>
          </a:xfrm>
          <a:custGeom>
            <a:avLst/>
            <a:gdLst>
              <a:gd name="T0" fmla="*/ 0 w 130"/>
              <a:gd name="T1" fmla="*/ 131 h 131"/>
              <a:gd name="T2" fmla="*/ 130 w 130"/>
              <a:gd name="T3" fmla="*/ 65 h 131"/>
              <a:gd name="T4" fmla="*/ 0 w 130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31">
                <a:moveTo>
                  <a:pt x="0" y="131"/>
                </a:moveTo>
                <a:lnTo>
                  <a:pt x="130" y="65"/>
                </a:lnTo>
                <a:lnTo>
                  <a:pt x="0" y="0"/>
                </a:lnTo>
              </a:path>
            </a:pathLst>
          </a:custGeom>
          <a:noFill/>
          <a:ln w="17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59250" y="2524125"/>
            <a:ext cx="0" cy="352425"/>
          </a:xfrm>
          <a:prstGeom prst="line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014788" y="5030788"/>
            <a:ext cx="290512" cy="311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014788" y="5030788"/>
            <a:ext cx="290512" cy="311150"/>
          </a:xfrm>
          <a:prstGeom prst="rect">
            <a:avLst/>
          </a:prstGeom>
          <a:noFill/>
          <a:ln w="4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4159250" y="3808413"/>
            <a:ext cx="1512887" cy="1222375"/>
          </a:xfrm>
          <a:prstGeom prst="line">
            <a:avLst/>
          </a:prstGeom>
          <a:noFill/>
          <a:ln w="17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5465763" y="3808413"/>
            <a:ext cx="206375" cy="185738"/>
          </a:xfrm>
          <a:custGeom>
            <a:avLst/>
            <a:gdLst>
              <a:gd name="T0" fmla="*/ 78 w 130"/>
              <a:gd name="T1" fmla="*/ 117 h 117"/>
              <a:gd name="T2" fmla="*/ 130 w 130"/>
              <a:gd name="T3" fmla="*/ 0 h 117"/>
              <a:gd name="T4" fmla="*/ 0 w 130"/>
              <a:gd name="T5" fmla="*/ 2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17">
                <a:moveTo>
                  <a:pt x="78" y="117"/>
                </a:moveTo>
                <a:lnTo>
                  <a:pt x="130" y="0"/>
                </a:lnTo>
                <a:lnTo>
                  <a:pt x="0" y="26"/>
                </a:lnTo>
              </a:path>
            </a:pathLst>
          </a:custGeom>
          <a:noFill/>
          <a:ln w="17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5600700" y="3252788"/>
            <a:ext cx="506412" cy="652463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5600700" y="3252788"/>
            <a:ext cx="506412" cy="652463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692775" y="3290888"/>
            <a:ext cx="5381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117975" y="3724275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" name="Rectangle 34"/>
          <p:cNvSpPr>
            <a:spLocks noChangeArrowheads="1"/>
          </p:cNvSpPr>
          <p:nvPr/>
        </p:nvSpPr>
        <p:spPr bwMode="auto">
          <a:xfrm>
            <a:off x="4117975" y="5321300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Freeform 35"/>
          <p:cNvSpPr>
            <a:spLocks/>
          </p:cNvSpPr>
          <p:nvPr/>
        </p:nvSpPr>
        <p:spPr bwMode="auto">
          <a:xfrm>
            <a:off x="2681288" y="3252788"/>
            <a:ext cx="504825" cy="652463"/>
          </a:xfrm>
          <a:custGeom>
            <a:avLst/>
            <a:gdLst>
              <a:gd name="T0" fmla="*/ 192 w 389"/>
              <a:gd name="T1" fmla="*/ 504 h 504"/>
              <a:gd name="T2" fmla="*/ 384 w 389"/>
              <a:gd name="T3" fmla="*/ 312 h 504"/>
              <a:gd name="T4" fmla="*/ 389 w 389"/>
              <a:gd name="T5" fmla="*/ 317 h 504"/>
              <a:gd name="T6" fmla="*/ 389 w 389"/>
              <a:gd name="T7" fmla="*/ 189 h 504"/>
              <a:gd name="T8" fmla="*/ 384 w 389"/>
              <a:gd name="T9" fmla="*/ 192 h 504"/>
              <a:gd name="T10" fmla="*/ 192 w 389"/>
              <a:gd name="T11" fmla="*/ 0 h 504"/>
              <a:gd name="T12" fmla="*/ 0 w 389"/>
              <a:gd name="T13" fmla="*/ 192 h 504"/>
              <a:gd name="T14" fmla="*/ 5 w 389"/>
              <a:gd name="T15" fmla="*/ 189 h 504"/>
              <a:gd name="T16" fmla="*/ 5 w 389"/>
              <a:gd name="T17" fmla="*/ 317 h 504"/>
              <a:gd name="T18" fmla="*/ 0 w 389"/>
              <a:gd name="T19" fmla="*/ 312 h 504"/>
              <a:gd name="T20" fmla="*/ 192 w 38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89" y="317"/>
                </a:lnTo>
                <a:lnTo>
                  <a:pt x="389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5" y="189"/>
                </a:lnTo>
                <a:lnTo>
                  <a:pt x="5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5" name="Freeform 36"/>
          <p:cNvSpPr>
            <a:spLocks/>
          </p:cNvSpPr>
          <p:nvPr/>
        </p:nvSpPr>
        <p:spPr bwMode="auto">
          <a:xfrm>
            <a:off x="2681288" y="3252788"/>
            <a:ext cx="503237" cy="652463"/>
          </a:xfrm>
          <a:custGeom>
            <a:avLst/>
            <a:gdLst>
              <a:gd name="T0" fmla="*/ 192 w 389"/>
              <a:gd name="T1" fmla="*/ 504 h 504"/>
              <a:gd name="T2" fmla="*/ 384 w 389"/>
              <a:gd name="T3" fmla="*/ 312 h 504"/>
              <a:gd name="T4" fmla="*/ 389 w 389"/>
              <a:gd name="T5" fmla="*/ 317 h 504"/>
              <a:gd name="T6" fmla="*/ 389 w 389"/>
              <a:gd name="T7" fmla="*/ 189 h 504"/>
              <a:gd name="T8" fmla="*/ 384 w 389"/>
              <a:gd name="T9" fmla="*/ 192 h 504"/>
              <a:gd name="T10" fmla="*/ 192 w 389"/>
              <a:gd name="T11" fmla="*/ 0 h 504"/>
              <a:gd name="T12" fmla="*/ 0 w 389"/>
              <a:gd name="T13" fmla="*/ 192 h 504"/>
              <a:gd name="T14" fmla="*/ 5 w 389"/>
              <a:gd name="T15" fmla="*/ 189 h 504"/>
              <a:gd name="T16" fmla="*/ 5 w 389"/>
              <a:gd name="T17" fmla="*/ 317 h 504"/>
              <a:gd name="T18" fmla="*/ 0 w 389"/>
              <a:gd name="T19" fmla="*/ 312 h 504"/>
              <a:gd name="T20" fmla="*/ 192 w 38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89" y="317"/>
                </a:lnTo>
                <a:lnTo>
                  <a:pt x="389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5" y="189"/>
                </a:lnTo>
                <a:lnTo>
                  <a:pt x="5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Rectangle 37"/>
          <p:cNvSpPr>
            <a:spLocks noChangeArrowheads="1"/>
          </p:cNvSpPr>
          <p:nvPr/>
        </p:nvSpPr>
        <p:spPr bwMode="auto">
          <a:xfrm>
            <a:off x="2770188" y="3290888"/>
            <a:ext cx="5810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reeform 70"/>
          <p:cNvSpPr>
            <a:spLocks/>
          </p:cNvSpPr>
          <p:nvPr/>
        </p:nvSpPr>
        <p:spPr bwMode="auto">
          <a:xfrm>
            <a:off x="2682488" y="3252788"/>
            <a:ext cx="506412" cy="652463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chemeClr val="bg1"/>
          </a:solidFill>
          <a:ln w="4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" charset="0"/>
              </a:rPr>
              <a:t>Intervention on Z</a:t>
            </a:r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3441312" y="4387850"/>
            <a:ext cx="1493837" cy="153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75" y="4397375"/>
            <a:ext cx="1473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42"/>
          <p:cNvSpPr>
            <a:spLocks noEditPoints="1"/>
          </p:cNvSpPr>
          <p:nvPr/>
        </p:nvSpPr>
        <p:spPr bwMode="auto">
          <a:xfrm>
            <a:off x="3404800" y="4381500"/>
            <a:ext cx="1506537" cy="1563688"/>
          </a:xfrm>
          <a:custGeom>
            <a:avLst/>
            <a:gdLst>
              <a:gd name="T0" fmla="*/ 26 w 1163"/>
              <a:gd name="T1" fmla="*/ 218 h 1208"/>
              <a:gd name="T2" fmla="*/ 0 w 1163"/>
              <a:gd name="T3" fmla="*/ 218 h 1208"/>
              <a:gd name="T4" fmla="*/ 13 w 1163"/>
              <a:gd name="T5" fmla="*/ 26 h 1208"/>
              <a:gd name="T6" fmla="*/ 26 w 1163"/>
              <a:gd name="T7" fmla="*/ 346 h 1208"/>
              <a:gd name="T8" fmla="*/ 13 w 1163"/>
              <a:gd name="T9" fmla="*/ 538 h 1208"/>
              <a:gd name="T10" fmla="*/ 0 w 1163"/>
              <a:gd name="T11" fmla="*/ 346 h 1208"/>
              <a:gd name="T12" fmla="*/ 26 w 1163"/>
              <a:gd name="T13" fmla="*/ 346 h 1208"/>
              <a:gd name="T14" fmla="*/ 26 w 1163"/>
              <a:gd name="T15" fmla="*/ 832 h 1208"/>
              <a:gd name="T16" fmla="*/ 0 w 1163"/>
              <a:gd name="T17" fmla="*/ 832 h 1208"/>
              <a:gd name="T18" fmla="*/ 13 w 1163"/>
              <a:gd name="T19" fmla="*/ 640 h 1208"/>
              <a:gd name="T20" fmla="*/ 26 w 1163"/>
              <a:gd name="T21" fmla="*/ 960 h 1208"/>
              <a:gd name="T22" fmla="*/ 13 w 1163"/>
              <a:gd name="T23" fmla="*/ 1152 h 1208"/>
              <a:gd name="T24" fmla="*/ 0 w 1163"/>
              <a:gd name="T25" fmla="*/ 960 h 1208"/>
              <a:gd name="T26" fmla="*/ 26 w 1163"/>
              <a:gd name="T27" fmla="*/ 960 h 1208"/>
              <a:gd name="T28" fmla="*/ 265 w 1163"/>
              <a:gd name="T29" fmla="*/ 1182 h 1208"/>
              <a:gd name="T30" fmla="*/ 265 w 1163"/>
              <a:gd name="T31" fmla="*/ 1208 h 1208"/>
              <a:gd name="T32" fmla="*/ 73 w 1163"/>
              <a:gd name="T33" fmla="*/ 1195 h 1208"/>
              <a:gd name="T34" fmla="*/ 393 w 1163"/>
              <a:gd name="T35" fmla="*/ 1182 h 1208"/>
              <a:gd name="T36" fmla="*/ 585 w 1163"/>
              <a:gd name="T37" fmla="*/ 1195 h 1208"/>
              <a:gd name="T38" fmla="*/ 393 w 1163"/>
              <a:gd name="T39" fmla="*/ 1208 h 1208"/>
              <a:gd name="T40" fmla="*/ 393 w 1163"/>
              <a:gd name="T41" fmla="*/ 1182 h 1208"/>
              <a:gd name="T42" fmla="*/ 879 w 1163"/>
              <a:gd name="T43" fmla="*/ 1182 h 1208"/>
              <a:gd name="T44" fmla="*/ 879 w 1163"/>
              <a:gd name="T45" fmla="*/ 1208 h 1208"/>
              <a:gd name="T46" fmla="*/ 687 w 1163"/>
              <a:gd name="T47" fmla="*/ 1195 h 1208"/>
              <a:gd name="T48" fmla="*/ 1007 w 1163"/>
              <a:gd name="T49" fmla="*/ 1182 h 1208"/>
              <a:gd name="T50" fmla="*/ 1137 w 1163"/>
              <a:gd name="T51" fmla="*/ 1195 h 1208"/>
              <a:gd name="T52" fmla="*/ 1150 w 1163"/>
              <a:gd name="T53" fmla="*/ 1145 h 1208"/>
              <a:gd name="T54" fmla="*/ 1163 w 1163"/>
              <a:gd name="T55" fmla="*/ 1195 h 1208"/>
              <a:gd name="T56" fmla="*/ 1007 w 1163"/>
              <a:gd name="T57" fmla="*/ 1208 h 1208"/>
              <a:gd name="T58" fmla="*/ 1007 w 1163"/>
              <a:gd name="T59" fmla="*/ 1182 h 1208"/>
              <a:gd name="T60" fmla="*/ 1137 w 1163"/>
              <a:gd name="T61" fmla="*/ 851 h 1208"/>
              <a:gd name="T62" fmla="*/ 1163 w 1163"/>
              <a:gd name="T63" fmla="*/ 851 h 1208"/>
              <a:gd name="T64" fmla="*/ 1150 w 1163"/>
              <a:gd name="T65" fmla="*/ 1043 h 1208"/>
              <a:gd name="T66" fmla="*/ 1137 w 1163"/>
              <a:gd name="T67" fmla="*/ 723 h 1208"/>
              <a:gd name="T68" fmla="*/ 1150 w 1163"/>
              <a:gd name="T69" fmla="*/ 531 h 1208"/>
              <a:gd name="T70" fmla="*/ 1163 w 1163"/>
              <a:gd name="T71" fmla="*/ 723 h 1208"/>
              <a:gd name="T72" fmla="*/ 1137 w 1163"/>
              <a:gd name="T73" fmla="*/ 723 h 1208"/>
              <a:gd name="T74" fmla="*/ 1137 w 1163"/>
              <a:gd name="T75" fmla="*/ 236 h 1208"/>
              <a:gd name="T76" fmla="*/ 1163 w 1163"/>
              <a:gd name="T77" fmla="*/ 236 h 1208"/>
              <a:gd name="T78" fmla="*/ 1150 w 1163"/>
              <a:gd name="T79" fmla="*/ 428 h 1208"/>
              <a:gd name="T80" fmla="*/ 1137 w 1163"/>
              <a:gd name="T81" fmla="*/ 108 h 1208"/>
              <a:gd name="T82" fmla="*/ 1150 w 1163"/>
              <a:gd name="T83" fmla="*/ 26 h 1208"/>
              <a:gd name="T84" fmla="*/ 1053 w 1163"/>
              <a:gd name="T85" fmla="*/ 13 h 1208"/>
              <a:gd name="T86" fmla="*/ 1150 w 1163"/>
              <a:gd name="T87" fmla="*/ 0 h 1208"/>
              <a:gd name="T88" fmla="*/ 1163 w 1163"/>
              <a:gd name="T89" fmla="*/ 108 h 1208"/>
              <a:gd name="T90" fmla="*/ 1137 w 1163"/>
              <a:gd name="T91" fmla="*/ 108 h 1208"/>
              <a:gd name="T92" fmla="*/ 759 w 1163"/>
              <a:gd name="T93" fmla="*/ 26 h 1208"/>
              <a:gd name="T94" fmla="*/ 759 w 1163"/>
              <a:gd name="T95" fmla="*/ 0 h 1208"/>
              <a:gd name="T96" fmla="*/ 951 w 1163"/>
              <a:gd name="T97" fmla="*/ 13 h 1208"/>
              <a:gd name="T98" fmla="*/ 631 w 1163"/>
              <a:gd name="T99" fmla="*/ 26 h 1208"/>
              <a:gd name="T100" fmla="*/ 439 w 1163"/>
              <a:gd name="T101" fmla="*/ 13 h 1208"/>
              <a:gd name="T102" fmla="*/ 631 w 1163"/>
              <a:gd name="T103" fmla="*/ 0 h 1208"/>
              <a:gd name="T104" fmla="*/ 631 w 1163"/>
              <a:gd name="T105" fmla="*/ 26 h 1208"/>
              <a:gd name="T106" fmla="*/ 144 w 1163"/>
              <a:gd name="T107" fmla="*/ 26 h 1208"/>
              <a:gd name="T108" fmla="*/ 144 w 1163"/>
              <a:gd name="T109" fmla="*/ 0 h 1208"/>
              <a:gd name="T110" fmla="*/ 336 w 1163"/>
              <a:gd name="T111" fmla="*/ 13 h 1208"/>
              <a:gd name="T112" fmla="*/ 16 w 1163"/>
              <a:gd name="T113" fmla="*/ 26 h 1208"/>
              <a:gd name="T114" fmla="*/ 0 w 1163"/>
              <a:gd name="T115" fmla="*/ 13 h 1208"/>
              <a:gd name="T116" fmla="*/ 16 w 1163"/>
              <a:gd name="T117" fmla="*/ 0 h 1208"/>
              <a:gd name="T118" fmla="*/ 16 w 1163"/>
              <a:gd name="T119" fmla="*/ 26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3" h="1208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40"/>
                  <a:pt x="20" y="845"/>
                  <a:pt x="13" y="845"/>
                </a:cubicBezTo>
                <a:cubicBezTo>
                  <a:pt x="6" y="845"/>
                  <a:pt x="0" y="840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86" y="1182"/>
                </a:moveTo>
                <a:lnTo>
                  <a:pt x="265" y="1182"/>
                </a:lnTo>
                <a:cubicBezTo>
                  <a:pt x="272" y="1182"/>
                  <a:pt x="278" y="1188"/>
                  <a:pt x="278" y="1195"/>
                </a:cubicBezTo>
                <a:cubicBezTo>
                  <a:pt x="278" y="1202"/>
                  <a:pt x="272" y="1208"/>
                  <a:pt x="265" y="1208"/>
                </a:cubicBezTo>
                <a:lnTo>
                  <a:pt x="86" y="1208"/>
                </a:lnTo>
                <a:cubicBezTo>
                  <a:pt x="79" y="1208"/>
                  <a:pt x="73" y="1202"/>
                  <a:pt x="73" y="1195"/>
                </a:cubicBezTo>
                <a:cubicBezTo>
                  <a:pt x="73" y="1188"/>
                  <a:pt x="79" y="1182"/>
                  <a:pt x="86" y="1182"/>
                </a:cubicBezTo>
                <a:close/>
                <a:moveTo>
                  <a:pt x="393" y="1182"/>
                </a:moveTo>
                <a:lnTo>
                  <a:pt x="572" y="1182"/>
                </a:lnTo>
                <a:cubicBezTo>
                  <a:pt x="579" y="1182"/>
                  <a:pt x="585" y="1188"/>
                  <a:pt x="585" y="1195"/>
                </a:cubicBezTo>
                <a:cubicBezTo>
                  <a:pt x="585" y="1202"/>
                  <a:pt x="579" y="1208"/>
                  <a:pt x="572" y="1208"/>
                </a:cubicBezTo>
                <a:lnTo>
                  <a:pt x="393" y="1208"/>
                </a:lnTo>
                <a:cubicBezTo>
                  <a:pt x="386" y="1208"/>
                  <a:pt x="380" y="1202"/>
                  <a:pt x="380" y="1195"/>
                </a:cubicBezTo>
                <a:cubicBezTo>
                  <a:pt x="380" y="1188"/>
                  <a:pt x="386" y="1182"/>
                  <a:pt x="393" y="1182"/>
                </a:cubicBezTo>
                <a:close/>
                <a:moveTo>
                  <a:pt x="700" y="1182"/>
                </a:moveTo>
                <a:lnTo>
                  <a:pt x="879" y="1182"/>
                </a:lnTo>
                <a:cubicBezTo>
                  <a:pt x="887" y="1182"/>
                  <a:pt x="892" y="1188"/>
                  <a:pt x="892" y="1195"/>
                </a:cubicBezTo>
                <a:cubicBezTo>
                  <a:pt x="892" y="1202"/>
                  <a:pt x="887" y="1208"/>
                  <a:pt x="879" y="1208"/>
                </a:cubicBezTo>
                <a:lnTo>
                  <a:pt x="700" y="1208"/>
                </a:lnTo>
                <a:cubicBezTo>
                  <a:pt x="693" y="1208"/>
                  <a:pt x="687" y="1202"/>
                  <a:pt x="687" y="1195"/>
                </a:cubicBezTo>
                <a:cubicBezTo>
                  <a:pt x="687" y="1188"/>
                  <a:pt x="693" y="1182"/>
                  <a:pt x="700" y="1182"/>
                </a:cubicBezTo>
                <a:close/>
                <a:moveTo>
                  <a:pt x="1007" y="1182"/>
                </a:moveTo>
                <a:lnTo>
                  <a:pt x="1150" y="1182"/>
                </a:lnTo>
                <a:lnTo>
                  <a:pt x="1137" y="1195"/>
                </a:lnTo>
                <a:lnTo>
                  <a:pt x="1137" y="1158"/>
                </a:lnTo>
                <a:cubicBezTo>
                  <a:pt x="1137" y="1151"/>
                  <a:pt x="1143" y="1145"/>
                  <a:pt x="1150" y="1145"/>
                </a:cubicBezTo>
                <a:cubicBezTo>
                  <a:pt x="1157" y="1145"/>
                  <a:pt x="1163" y="1151"/>
                  <a:pt x="1163" y="1158"/>
                </a:cubicBezTo>
                <a:lnTo>
                  <a:pt x="1163" y="1195"/>
                </a:lnTo>
                <a:cubicBezTo>
                  <a:pt x="1163" y="1202"/>
                  <a:pt x="1157" y="1208"/>
                  <a:pt x="1150" y="1208"/>
                </a:cubicBezTo>
                <a:lnTo>
                  <a:pt x="1007" y="1208"/>
                </a:lnTo>
                <a:cubicBezTo>
                  <a:pt x="1000" y="1208"/>
                  <a:pt x="995" y="1202"/>
                  <a:pt x="995" y="1195"/>
                </a:cubicBezTo>
                <a:cubicBezTo>
                  <a:pt x="995" y="1188"/>
                  <a:pt x="1000" y="1182"/>
                  <a:pt x="1007" y="1182"/>
                </a:cubicBezTo>
                <a:close/>
                <a:moveTo>
                  <a:pt x="1137" y="1030"/>
                </a:moveTo>
                <a:lnTo>
                  <a:pt x="1137" y="851"/>
                </a:lnTo>
                <a:cubicBezTo>
                  <a:pt x="1137" y="844"/>
                  <a:pt x="1143" y="838"/>
                  <a:pt x="1150" y="838"/>
                </a:cubicBezTo>
                <a:cubicBezTo>
                  <a:pt x="1157" y="838"/>
                  <a:pt x="1163" y="844"/>
                  <a:pt x="1163" y="851"/>
                </a:cubicBezTo>
                <a:lnTo>
                  <a:pt x="1163" y="1030"/>
                </a:lnTo>
                <a:cubicBezTo>
                  <a:pt x="1163" y="1037"/>
                  <a:pt x="1157" y="1043"/>
                  <a:pt x="1150" y="1043"/>
                </a:cubicBezTo>
                <a:cubicBezTo>
                  <a:pt x="1143" y="1043"/>
                  <a:pt x="1137" y="1037"/>
                  <a:pt x="1137" y="1030"/>
                </a:cubicBezTo>
                <a:close/>
                <a:moveTo>
                  <a:pt x="1137" y="723"/>
                </a:moveTo>
                <a:lnTo>
                  <a:pt x="1137" y="544"/>
                </a:lnTo>
                <a:cubicBezTo>
                  <a:pt x="1137" y="537"/>
                  <a:pt x="1143" y="531"/>
                  <a:pt x="1150" y="531"/>
                </a:cubicBezTo>
                <a:cubicBezTo>
                  <a:pt x="1157" y="531"/>
                  <a:pt x="1163" y="537"/>
                  <a:pt x="1163" y="544"/>
                </a:cubicBezTo>
                <a:lnTo>
                  <a:pt x="1163" y="723"/>
                </a:lnTo>
                <a:cubicBezTo>
                  <a:pt x="1163" y="730"/>
                  <a:pt x="1157" y="736"/>
                  <a:pt x="1150" y="736"/>
                </a:cubicBezTo>
                <a:cubicBezTo>
                  <a:pt x="1143" y="736"/>
                  <a:pt x="1137" y="730"/>
                  <a:pt x="1137" y="723"/>
                </a:cubicBezTo>
                <a:close/>
                <a:moveTo>
                  <a:pt x="1137" y="416"/>
                </a:moveTo>
                <a:lnTo>
                  <a:pt x="1137" y="236"/>
                </a:lnTo>
                <a:cubicBezTo>
                  <a:pt x="1137" y="229"/>
                  <a:pt x="1143" y="224"/>
                  <a:pt x="1150" y="224"/>
                </a:cubicBezTo>
                <a:cubicBezTo>
                  <a:pt x="1157" y="224"/>
                  <a:pt x="1163" y="229"/>
                  <a:pt x="1163" y="236"/>
                </a:cubicBezTo>
                <a:lnTo>
                  <a:pt x="1163" y="416"/>
                </a:lnTo>
                <a:cubicBezTo>
                  <a:pt x="1163" y="423"/>
                  <a:pt x="1157" y="428"/>
                  <a:pt x="1150" y="428"/>
                </a:cubicBezTo>
                <a:cubicBezTo>
                  <a:pt x="1143" y="428"/>
                  <a:pt x="1137" y="423"/>
                  <a:pt x="1137" y="416"/>
                </a:cubicBezTo>
                <a:close/>
                <a:moveTo>
                  <a:pt x="1137" y="108"/>
                </a:moveTo>
                <a:lnTo>
                  <a:pt x="1137" y="13"/>
                </a:lnTo>
                <a:lnTo>
                  <a:pt x="1150" y="26"/>
                </a:lnTo>
                <a:lnTo>
                  <a:pt x="1066" y="26"/>
                </a:lnTo>
                <a:cubicBezTo>
                  <a:pt x="1059" y="26"/>
                  <a:pt x="1053" y="20"/>
                  <a:pt x="1053" y="13"/>
                </a:cubicBezTo>
                <a:cubicBezTo>
                  <a:pt x="1053" y="6"/>
                  <a:pt x="1059" y="0"/>
                  <a:pt x="1066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108"/>
                </a:lnTo>
                <a:cubicBezTo>
                  <a:pt x="1163" y="116"/>
                  <a:pt x="1157" y="121"/>
                  <a:pt x="1150" y="121"/>
                </a:cubicBezTo>
                <a:cubicBezTo>
                  <a:pt x="1143" y="121"/>
                  <a:pt x="1137" y="116"/>
                  <a:pt x="1137" y="108"/>
                </a:cubicBezTo>
                <a:close/>
                <a:moveTo>
                  <a:pt x="938" y="26"/>
                </a:moveTo>
                <a:lnTo>
                  <a:pt x="759" y="26"/>
                </a:lnTo>
                <a:cubicBezTo>
                  <a:pt x="752" y="26"/>
                  <a:pt x="746" y="20"/>
                  <a:pt x="746" y="13"/>
                </a:cubicBezTo>
                <a:cubicBezTo>
                  <a:pt x="746" y="6"/>
                  <a:pt x="752" y="0"/>
                  <a:pt x="759" y="0"/>
                </a:cubicBezTo>
                <a:lnTo>
                  <a:pt x="938" y="0"/>
                </a:lnTo>
                <a:cubicBezTo>
                  <a:pt x="945" y="0"/>
                  <a:pt x="951" y="6"/>
                  <a:pt x="951" y="13"/>
                </a:cubicBezTo>
                <a:cubicBezTo>
                  <a:pt x="951" y="20"/>
                  <a:pt x="945" y="26"/>
                  <a:pt x="938" y="26"/>
                </a:cubicBezTo>
                <a:close/>
                <a:moveTo>
                  <a:pt x="631" y="26"/>
                </a:moveTo>
                <a:lnTo>
                  <a:pt x="451" y="26"/>
                </a:lnTo>
                <a:cubicBezTo>
                  <a:pt x="444" y="26"/>
                  <a:pt x="439" y="20"/>
                  <a:pt x="439" y="13"/>
                </a:cubicBezTo>
                <a:cubicBezTo>
                  <a:pt x="439" y="6"/>
                  <a:pt x="444" y="0"/>
                  <a:pt x="451" y="0"/>
                </a:cubicBezTo>
                <a:lnTo>
                  <a:pt x="631" y="0"/>
                </a:lnTo>
                <a:cubicBezTo>
                  <a:pt x="638" y="0"/>
                  <a:pt x="643" y="6"/>
                  <a:pt x="643" y="13"/>
                </a:cubicBezTo>
                <a:cubicBezTo>
                  <a:pt x="643" y="20"/>
                  <a:pt x="638" y="26"/>
                  <a:pt x="631" y="26"/>
                </a:cubicBezTo>
                <a:close/>
                <a:moveTo>
                  <a:pt x="323" y="26"/>
                </a:moveTo>
                <a:lnTo>
                  <a:pt x="144" y="26"/>
                </a:lnTo>
                <a:cubicBezTo>
                  <a:pt x="137" y="26"/>
                  <a:pt x="131" y="20"/>
                  <a:pt x="131" y="13"/>
                </a:cubicBezTo>
                <a:cubicBezTo>
                  <a:pt x="131" y="6"/>
                  <a:pt x="137" y="0"/>
                  <a:pt x="144" y="0"/>
                </a:cubicBezTo>
                <a:lnTo>
                  <a:pt x="323" y="0"/>
                </a:lnTo>
                <a:cubicBezTo>
                  <a:pt x="331" y="0"/>
                  <a:pt x="336" y="6"/>
                  <a:pt x="336" y="13"/>
                </a:cubicBezTo>
                <a:cubicBezTo>
                  <a:pt x="336" y="20"/>
                  <a:pt x="331" y="26"/>
                  <a:pt x="323" y="26"/>
                </a:cubicBezTo>
                <a:close/>
                <a:moveTo>
                  <a:pt x="16" y="26"/>
                </a:move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lnTo>
                  <a:pt x="16" y="0"/>
                </a:lnTo>
                <a:cubicBezTo>
                  <a:pt x="23" y="0"/>
                  <a:pt x="29" y="6"/>
                  <a:pt x="29" y="13"/>
                </a:cubicBezTo>
                <a:cubicBezTo>
                  <a:pt x="29" y="20"/>
                  <a:pt x="23" y="26"/>
                  <a:pt x="16" y="26"/>
                </a:cubicBezTo>
                <a:close/>
              </a:path>
            </a:pathLst>
          </a:custGeom>
          <a:solidFill>
            <a:srgbClr val="1F477D"/>
          </a:solidFill>
          <a:ln w="13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Freeform 45"/>
          <p:cNvSpPr>
            <a:spLocks/>
          </p:cNvSpPr>
          <p:nvPr/>
        </p:nvSpPr>
        <p:spPr bwMode="auto">
          <a:xfrm>
            <a:off x="3395275" y="1943100"/>
            <a:ext cx="1525587" cy="587375"/>
          </a:xfrm>
          <a:custGeom>
            <a:avLst/>
            <a:gdLst>
              <a:gd name="T0" fmla="*/ 950 w 1177"/>
              <a:gd name="T1" fmla="*/ 453 h 453"/>
              <a:gd name="T2" fmla="*/ 1177 w 1177"/>
              <a:gd name="T3" fmla="*/ 227 h 453"/>
              <a:gd name="T4" fmla="*/ 950 w 1177"/>
              <a:gd name="T5" fmla="*/ 1 h 453"/>
              <a:gd name="T6" fmla="*/ 945 w 1177"/>
              <a:gd name="T7" fmla="*/ 0 h 453"/>
              <a:gd name="T8" fmla="*/ 225 w 1177"/>
              <a:gd name="T9" fmla="*/ 0 h 453"/>
              <a:gd name="T10" fmla="*/ 227 w 1177"/>
              <a:gd name="T11" fmla="*/ 1 h 453"/>
              <a:gd name="T12" fmla="*/ 0 w 1177"/>
              <a:gd name="T13" fmla="*/ 227 h 453"/>
              <a:gd name="T14" fmla="*/ 227 w 1177"/>
              <a:gd name="T15" fmla="*/ 453 h 453"/>
              <a:gd name="T16" fmla="*/ 225 w 1177"/>
              <a:gd name="T17" fmla="*/ 448 h 453"/>
              <a:gd name="T18" fmla="*/ 945 w 1177"/>
              <a:gd name="T19" fmla="*/ 448 h 453"/>
              <a:gd name="T20" fmla="*/ 950 w 1177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7" h="453">
                <a:moveTo>
                  <a:pt x="950" y="453"/>
                </a:moveTo>
                <a:cubicBezTo>
                  <a:pt x="1075" y="453"/>
                  <a:pt x="1177" y="352"/>
                  <a:pt x="1177" y="227"/>
                </a:cubicBezTo>
                <a:cubicBezTo>
                  <a:pt x="1177" y="102"/>
                  <a:pt x="1075" y="1"/>
                  <a:pt x="950" y="1"/>
                </a:cubicBezTo>
                <a:lnTo>
                  <a:pt x="945" y="0"/>
                </a:lnTo>
                <a:lnTo>
                  <a:pt x="225" y="0"/>
                </a:lnTo>
                <a:lnTo>
                  <a:pt x="227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7" y="453"/>
                </a:cubicBezTo>
                <a:lnTo>
                  <a:pt x="225" y="448"/>
                </a:lnTo>
                <a:lnTo>
                  <a:pt x="945" y="448"/>
                </a:lnTo>
                <a:lnTo>
                  <a:pt x="950" y="453"/>
                </a:ln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Freeform 46"/>
          <p:cNvSpPr>
            <a:spLocks/>
          </p:cNvSpPr>
          <p:nvPr/>
        </p:nvSpPr>
        <p:spPr bwMode="auto">
          <a:xfrm>
            <a:off x="3395275" y="1943100"/>
            <a:ext cx="1525587" cy="587375"/>
          </a:xfrm>
          <a:custGeom>
            <a:avLst/>
            <a:gdLst>
              <a:gd name="T0" fmla="*/ 950 w 1177"/>
              <a:gd name="T1" fmla="*/ 453 h 453"/>
              <a:gd name="T2" fmla="*/ 1177 w 1177"/>
              <a:gd name="T3" fmla="*/ 227 h 453"/>
              <a:gd name="T4" fmla="*/ 950 w 1177"/>
              <a:gd name="T5" fmla="*/ 1 h 453"/>
              <a:gd name="T6" fmla="*/ 945 w 1177"/>
              <a:gd name="T7" fmla="*/ 0 h 453"/>
              <a:gd name="T8" fmla="*/ 225 w 1177"/>
              <a:gd name="T9" fmla="*/ 0 h 453"/>
              <a:gd name="T10" fmla="*/ 227 w 1177"/>
              <a:gd name="T11" fmla="*/ 1 h 453"/>
              <a:gd name="T12" fmla="*/ 0 w 1177"/>
              <a:gd name="T13" fmla="*/ 227 h 453"/>
              <a:gd name="T14" fmla="*/ 227 w 1177"/>
              <a:gd name="T15" fmla="*/ 453 h 453"/>
              <a:gd name="T16" fmla="*/ 225 w 1177"/>
              <a:gd name="T17" fmla="*/ 448 h 453"/>
              <a:gd name="T18" fmla="*/ 945 w 1177"/>
              <a:gd name="T19" fmla="*/ 448 h 453"/>
              <a:gd name="T20" fmla="*/ 950 w 1177"/>
              <a:gd name="T2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7" h="453">
                <a:moveTo>
                  <a:pt x="950" y="453"/>
                </a:moveTo>
                <a:cubicBezTo>
                  <a:pt x="1075" y="453"/>
                  <a:pt x="1177" y="352"/>
                  <a:pt x="1177" y="227"/>
                </a:cubicBezTo>
                <a:cubicBezTo>
                  <a:pt x="1177" y="102"/>
                  <a:pt x="1075" y="1"/>
                  <a:pt x="950" y="1"/>
                </a:cubicBezTo>
                <a:lnTo>
                  <a:pt x="945" y="0"/>
                </a:lnTo>
                <a:lnTo>
                  <a:pt x="225" y="0"/>
                </a:lnTo>
                <a:lnTo>
                  <a:pt x="227" y="1"/>
                </a:lnTo>
                <a:cubicBezTo>
                  <a:pt x="102" y="1"/>
                  <a:pt x="0" y="102"/>
                  <a:pt x="0" y="227"/>
                </a:cubicBezTo>
                <a:cubicBezTo>
                  <a:pt x="0" y="352"/>
                  <a:pt x="102" y="453"/>
                  <a:pt x="227" y="453"/>
                </a:cubicBezTo>
                <a:lnTo>
                  <a:pt x="225" y="448"/>
                </a:lnTo>
                <a:lnTo>
                  <a:pt x="945" y="448"/>
                </a:lnTo>
                <a:lnTo>
                  <a:pt x="950" y="453"/>
                </a:lnTo>
                <a:close/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Rectangle 47"/>
          <p:cNvSpPr>
            <a:spLocks noChangeArrowheads="1"/>
          </p:cNvSpPr>
          <p:nvPr/>
        </p:nvSpPr>
        <p:spPr bwMode="auto">
          <a:xfrm>
            <a:off x="3520688" y="2005013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48"/>
          <p:cNvSpPr>
            <a:spLocks noChangeArrowheads="1"/>
          </p:cNvSpPr>
          <p:nvPr/>
        </p:nvSpPr>
        <p:spPr bwMode="auto">
          <a:xfrm>
            <a:off x="4268400" y="2005013"/>
            <a:ext cx="4349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9"/>
          <p:cNvSpPr>
            <a:spLocks noChangeArrowheads="1"/>
          </p:cNvSpPr>
          <p:nvPr/>
        </p:nvSpPr>
        <p:spPr bwMode="auto">
          <a:xfrm>
            <a:off x="4536688" y="2005013"/>
            <a:ext cx="4556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50"/>
          <p:cNvSpPr>
            <a:spLocks noChangeArrowheads="1"/>
          </p:cNvSpPr>
          <p:nvPr/>
        </p:nvSpPr>
        <p:spPr bwMode="auto">
          <a:xfrm>
            <a:off x="3417500" y="2876550"/>
            <a:ext cx="1493837" cy="153352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63" y="2876550"/>
            <a:ext cx="147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52"/>
          <p:cNvSpPr>
            <a:spLocks noChangeArrowheads="1"/>
          </p:cNvSpPr>
          <p:nvPr/>
        </p:nvSpPr>
        <p:spPr bwMode="auto">
          <a:xfrm>
            <a:off x="3417500" y="2876550"/>
            <a:ext cx="1493837" cy="153352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Freeform 53"/>
          <p:cNvSpPr>
            <a:spLocks noEditPoints="1"/>
          </p:cNvSpPr>
          <p:nvPr/>
        </p:nvSpPr>
        <p:spPr bwMode="auto">
          <a:xfrm>
            <a:off x="3404800" y="2860675"/>
            <a:ext cx="1506537" cy="1555750"/>
          </a:xfrm>
          <a:custGeom>
            <a:avLst/>
            <a:gdLst>
              <a:gd name="T0" fmla="*/ 26 w 1163"/>
              <a:gd name="T1" fmla="*/ 218 h 1202"/>
              <a:gd name="T2" fmla="*/ 0 w 1163"/>
              <a:gd name="T3" fmla="*/ 218 h 1202"/>
              <a:gd name="T4" fmla="*/ 13 w 1163"/>
              <a:gd name="T5" fmla="*/ 26 h 1202"/>
              <a:gd name="T6" fmla="*/ 26 w 1163"/>
              <a:gd name="T7" fmla="*/ 346 h 1202"/>
              <a:gd name="T8" fmla="*/ 13 w 1163"/>
              <a:gd name="T9" fmla="*/ 538 h 1202"/>
              <a:gd name="T10" fmla="*/ 0 w 1163"/>
              <a:gd name="T11" fmla="*/ 346 h 1202"/>
              <a:gd name="T12" fmla="*/ 26 w 1163"/>
              <a:gd name="T13" fmla="*/ 346 h 1202"/>
              <a:gd name="T14" fmla="*/ 26 w 1163"/>
              <a:gd name="T15" fmla="*/ 832 h 1202"/>
              <a:gd name="T16" fmla="*/ 0 w 1163"/>
              <a:gd name="T17" fmla="*/ 832 h 1202"/>
              <a:gd name="T18" fmla="*/ 13 w 1163"/>
              <a:gd name="T19" fmla="*/ 640 h 1202"/>
              <a:gd name="T20" fmla="*/ 26 w 1163"/>
              <a:gd name="T21" fmla="*/ 960 h 1202"/>
              <a:gd name="T22" fmla="*/ 13 w 1163"/>
              <a:gd name="T23" fmla="*/ 1152 h 1202"/>
              <a:gd name="T24" fmla="*/ 0 w 1163"/>
              <a:gd name="T25" fmla="*/ 960 h 1202"/>
              <a:gd name="T26" fmla="*/ 26 w 1163"/>
              <a:gd name="T27" fmla="*/ 960 h 1202"/>
              <a:gd name="T28" fmla="*/ 271 w 1163"/>
              <a:gd name="T29" fmla="*/ 1176 h 1202"/>
              <a:gd name="T30" fmla="*/ 271 w 1163"/>
              <a:gd name="T31" fmla="*/ 1202 h 1202"/>
              <a:gd name="T32" fmla="*/ 79 w 1163"/>
              <a:gd name="T33" fmla="*/ 1189 h 1202"/>
              <a:gd name="T34" fmla="*/ 399 w 1163"/>
              <a:gd name="T35" fmla="*/ 1176 h 1202"/>
              <a:gd name="T36" fmla="*/ 591 w 1163"/>
              <a:gd name="T37" fmla="*/ 1189 h 1202"/>
              <a:gd name="T38" fmla="*/ 399 w 1163"/>
              <a:gd name="T39" fmla="*/ 1202 h 1202"/>
              <a:gd name="T40" fmla="*/ 399 w 1163"/>
              <a:gd name="T41" fmla="*/ 1176 h 1202"/>
              <a:gd name="T42" fmla="*/ 885 w 1163"/>
              <a:gd name="T43" fmla="*/ 1176 h 1202"/>
              <a:gd name="T44" fmla="*/ 885 w 1163"/>
              <a:gd name="T45" fmla="*/ 1202 h 1202"/>
              <a:gd name="T46" fmla="*/ 693 w 1163"/>
              <a:gd name="T47" fmla="*/ 1189 h 1202"/>
              <a:gd name="T48" fmla="*/ 1013 w 1163"/>
              <a:gd name="T49" fmla="*/ 1176 h 1202"/>
              <a:gd name="T50" fmla="*/ 1137 w 1163"/>
              <a:gd name="T51" fmla="*/ 1189 h 1202"/>
              <a:gd name="T52" fmla="*/ 1150 w 1163"/>
              <a:gd name="T53" fmla="*/ 1134 h 1202"/>
              <a:gd name="T54" fmla="*/ 1163 w 1163"/>
              <a:gd name="T55" fmla="*/ 1189 h 1202"/>
              <a:gd name="T56" fmla="*/ 1013 w 1163"/>
              <a:gd name="T57" fmla="*/ 1202 h 1202"/>
              <a:gd name="T58" fmla="*/ 1013 w 1163"/>
              <a:gd name="T59" fmla="*/ 1176 h 1202"/>
              <a:gd name="T60" fmla="*/ 1137 w 1163"/>
              <a:gd name="T61" fmla="*/ 840 h 1202"/>
              <a:gd name="T62" fmla="*/ 1163 w 1163"/>
              <a:gd name="T63" fmla="*/ 840 h 1202"/>
              <a:gd name="T64" fmla="*/ 1150 w 1163"/>
              <a:gd name="T65" fmla="*/ 1032 h 1202"/>
              <a:gd name="T66" fmla="*/ 1137 w 1163"/>
              <a:gd name="T67" fmla="*/ 712 h 1202"/>
              <a:gd name="T68" fmla="*/ 1150 w 1163"/>
              <a:gd name="T69" fmla="*/ 520 h 1202"/>
              <a:gd name="T70" fmla="*/ 1163 w 1163"/>
              <a:gd name="T71" fmla="*/ 712 h 1202"/>
              <a:gd name="T72" fmla="*/ 1137 w 1163"/>
              <a:gd name="T73" fmla="*/ 712 h 1202"/>
              <a:gd name="T74" fmla="*/ 1137 w 1163"/>
              <a:gd name="T75" fmla="*/ 225 h 1202"/>
              <a:gd name="T76" fmla="*/ 1163 w 1163"/>
              <a:gd name="T77" fmla="*/ 225 h 1202"/>
              <a:gd name="T78" fmla="*/ 1150 w 1163"/>
              <a:gd name="T79" fmla="*/ 417 h 1202"/>
              <a:gd name="T80" fmla="*/ 1137 w 1163"/>
              <a:gd name="T81" fmla="*/ 97 h 1202"/>
              <a:gd name="T82" fmla="*/ 1150 w 1163"/>
              <a:gd name="T83" fmla="*/ 26 h 1202"/>
              <a:gd name="T84" fmla="*/ 1042 w 1163"/>
              <a:gd name="T85" fmla="*/ 13 h 1202"/>
              <a:gd name="T86" fmla="*/ 1150 w 1163"/>
              <a:gd name="T87" fmla="*/ 0 h 1202"/>
              <a:gd name="T88" fmla="*/ 1163 w 1163"/>
              <a:gd name="T89" fmla="*/ 97 h 1202"/>
              <a:gd name="T90" fmla="*/ 1137 w 1163"/>
              <a:gd name="T91" fmla="*/ 97 h 1202"/>
              <a:gd name="T92" fmla="*/ 748 w 1163"/>
              <a:gd name="T93" fmla="*/ 26 h 1202"/>
              <a:gd name="T94" fmla="*/ 748 w 1163"/>
              <a:gd name="T95" fmla="*/ 0 h 1202"/>
              <a:gd name="T96" fmla="*/ 940 w 1163"/>
              <a:gd name="T97" fmla="*/ 13 h 1202"/>
              <a:gd name="T98" fmla="*/ 620 w 1163"/>
              <a:gd name="T99" fmla="*/ 26 h 1202"/>
              <a:gd name="T100" fmla="*/ 428 w 1163"/>
              <a:gd name="T101" fmla="*/ 13 h 1202"/>
              <a:gd name="T102" fmla="*/ 620 w 1163"/>
              <a:gd name="T103" fmla="*/ 0 h 1202"/>
              <a:gd name="T104" fmla="*/ 620 w 1163"/>
              <a:gd name="T105" fmla="*/ 26 h 1202"/>
              <a:gd name="T106" fmla="*/ 133 w 1163"/>
              <a:gd name="T107" fmla="*/ 26 h 1202"/>
              <a:gd name="T108" fmla="*/ 133 w 1163"/>
              <a:gd name="T109" fmla="*/ 0 h 1202"/>
              <a:gd name="T110" fmla="*/ 325 w 1163"/>
              <a:gd name="T111" fmla="*/ 1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3" h="1202">
                <a:moveTo>
                  <a:pt x="26" y="39"/>
                </a:moveTo>
                <a:lnTo>
                  <a:pt x="26" y="218"/>
                </a:lnTo>
                <a:cubicBezTo>
                  <a:pt x="26" y="225"/>
                  <a:pt x="20" y="231"/>
                  <a:pt x="13" y="231"/>
                </a:cubicBezTo>
                <a:cubicBezTo>
                  <a:pt x="6" y="231"/>
                  <a:pt x="0" y="225"/>
                  <a:pt x="0" y="218"/>
                </a:cubicBezTo>
                <a:lnTo>
                  <a:pt x="0" y="39"/>
                </a:lnTo>
                <a:cubicBezTo>
                  <a:pt x="0" y="32"/>
                  <a:pt x="6" y="26"/>
                  <a:pt x="13" y="26"/>
                </a:cubicBezTo>
                <a:cubicBezTo>
                  <a:pt x="20" y="26"/>
                  <a:pt x="26" y="32"/>
                  <a:pt x="26" y="39"/>
                </a:cubicBezTo>
                <a:close/>
                <a:moveTo>
                  <a:pt x="26" y="346"/>
                </a:moveTo>
                <a:lnTo>
                  <a:pt x="26" y="525"/>
                </a:lnTo>
                <a:cubicBezTo>
                  <a:pt x="26" y="532"/>
                  <a:pt x="20" y="538"/>
                  <a:pt x="13" y="538"/>
                </a:cubicBezTo>
                <a:cubicBezTo>
                  <a:pt x="6" y="538"/>
                  <a:pt x="0" y="532"/>
                  <a:pt x="0" y="525"/>
                </a:cubicBezTo>
                <a:lnTo>
                  <a:pt x="0" y="346"/>
                </a:lnTo>
                <a:cubicBezTo>
                  <a:pt x="0" y="339"/>
                  <a:pt x="6" y="333"/>
                  <a:pt x="13" y="333"/>
                </a:cubicBezTo>
                <a:cubicBezTo>
                  <a:pt x="20" y="333"/>
                  <a:pt x="26" y="339"/>
                  <a:pt x="26" y="346"/>
                </a:cubicBezTo>
                <a:close/>
                <a:moveTo>
                  <a:pt x="26" y="653"/>
                </a:moveTo>
                <a:lnTo>
                  <a:pt x="26" y="832"/>
                </a:lnTo>
                <a:cubicBezTo>
                  <a:pt x="26" y="839"/>
                  <a:pt x="20" y="845"/>
                  <a:pt x="13" y="845"/>
                </a:cubicBezTo>
                <a:cubicBezTo>
                  <a:pt x="6" y="845"/>
                  <a:pt x="0" y="839"/>
                  <a:pt x="0" y="832"/>
                </a:cubicBezTo>
                <a:lnTo>
                  <a:pt x="0" y="653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3"/>
                </a:cubicBezTo>
                <a:close/>
                <a:moveTo>
                  <a:pt x="26" y="960"/>
                </a:moveTo>
                <a:lnTo>
                  <a:pt x="26" y="1140"/>
                </a:lnTo>
                <a:cubicBezTo>
                  <a:pt x="26" y="1147"/>
                  <a:pt x="20" y="1152"/>
                  <a:pt x="13" y="1152"/>
                </a:cubicBezTo>
                <a:cubicBezTo>
                  <a:pt x="6" y="1152"/>
                  <a:pt x="0" y="1147"/>
                  <a:pt x="0" y="1140"/>
                </a:cubicBezTo>
                <a:lnTo>
                  <a:pt x="0" y="960"/>
                </a:lnTo>
                <a:cubicBezTo>
                  <a:pt x="0" y="953"/>
                  <a:pt x="6" y="948"/>
                  <a:pt x="13" y="948"/>
                </a:cubicBezTo>
                <a:cubicBezTo>
                  <a:pt x="20" y="948"/>
                  <a:pt x="26" y="953"/>
                  <a:pt x="26" y="960"/>
                </a:cubicBezTo>
                <a:close/>
                <a:moveTo>
                  <a:pt x="91" y="1176"/>
                </a:moveTo>
                <a:lnTo>
                  <a:pt x="271" y="1176"/>
                </a:lnTo>
                <a:cubicBezTo>
                  <a:pt x="278" y="1176"/>
                  <a:pt x="283" y="1182"/>
                  <a:pt x="283" y="1189"/>
                </a:cubicBezTo>
                <a:cubicBezTo>
                  <a:pt x="283" y="1196"/>
                  <a:pt x="278" y="1202"/>
                  <a:pt x="271" y="1202"/>
                </a:cubicBezTo>
                <a:lnTo>
                  <a:pt x="91" y="1202"/>
                </a:lnTo>
                <a:cubicBezTo>
                  <a:pt x="84" y="1202"/>
                  <a:pt x="79" y="1196"/>
                  <a:pt x="79" y="1189"/>
                </a:cubicBezTo>
                <a:cubicBezTo>
                  <a:pt x="79" y="1182"/>
                  <a:pt x="84" y="1176"/>
                  <a:pt x="91" y="1176"/>
                </a:cubicBezTo>
                <a:close/>
                <a:moveTo>
                  <a:pt x="399" y="1176"/>
                </a:moveTo>
                <a:lnTo>
                  <a:pt x="578" y="1176"/>
                </a:lnTo>
                <a:cubicBezTo>
                  <a:pt x="585" y="1176"/>
                  <a:pt x="591" y="1182"/>
                  <a:pt x="591" y="1189"/>
                </a:cubicBezTo>
                <a:cubicBezTo>
                  <a:pt x="591" y="1196"/>
                  <a:pt x="585" y="1202"/>
                  <a:pt x="578" y="1202"/>
                </a:cubicBezTo>
                <a:lnTo>
                  <a:pt x="399" y="1202"/>
                </a:lnTo>
                <a:cubicBezTo>
                  <a:pt x="392" y="1202"/>
                  <a:pt x="386" y="1196"/>
                  <a:pt x="386" y="1189"/>
                </a:cubicBezTo>
                <a:cubicBezTo>
                  <a:pt x="386" y="1182"/>
                  <a:pt x="392" y="1176"/>
                  <a:pt x="399" y="1176"/>
                </a:cubicBezTo>
                <a:close/>
                <a:moveTo>
                  <a:pt x="706" y="1176"/>
                </a:moveTo>
                <a:lnTo>
                  <a:pt x="885" y="1176"/>
                </a:lnTo>
                <a:cubicBezTo>
                  <a:pt x="892" y="1176"/>
                  <a:pt x="898" y="1182"/>
                  <a:pt x="898" y="1189"/>
                </a:cubicBezTo>
                <a:cubicBezTo>
                  <a:pt x="898" y="1196"/>
                  <a:pt x="892" y="1202"/>
                  <a:pt x="885" y="1202"/>
                </a:cubicBezTo>
                <a:lnTo>
                  <a:pt x="706" y="1202"/>
                </a:lnTo>
                <a:cubicBezTo>
                  <a:pt x="699" y="1202"/>
                  <a:pt x="693" y="1196"/>
                  <a:pt x="693" y="1189"/>
                </a:cubicBezTo>
                <a:cubicBezTo>
                  <a:pt x="693" y="1182"/>
                  <a:pt x="699" y="1176"/>
                  <a:pt x="706" y="1176"/>
                </a:cubicBezTo>
                <a:close/>
                <a:moveTo>
                  <a:pt x="1013" y="1176"/>
                </a:moveTo>
                <a:lnTo>
                  <a:pt x="1150" y="1176"/>
                </a:lnTo>
                <a:lnTo>
                  <a:pt x="1137" y="1189"/>
                </a:lnTo>
                <a:lnTo>
                  <a:pt x="1137" y="1147"/>
                </a:lnTo>
                <a:cubicBezTo>
                  <a:pt x="1137" y="1140"/>
                  <a:pt x="1143" y="1134"/>
                  <a:pt x="1150" y="1134"/>
                </a:cubicBezTo>
                <a:cubicBezTo>
                  <a:pt x="1157" y="1134"/>
                  <a:pt x="1163" y="1140"/>
                  <a:pt x="1163" y="1147"/>
                </a:cubicBezTo>
                <a:lnTo>
                  <a:pt x="1163" y="1189"/>
                </a:lnTo>
                <a:cubicBezTo>
                  <a:pt x="1163" y="1196"/>
                  <a:pt x="1157" y="1202"/>
                  <a:pt x="1150" y="1202"/>
                </a:cubicBezTo>
                <a:lnTo>
                  <a:pt x="1013" y="1202"/>
                </a:lnTo>
                <a:cubicBezTo>
                  <a:pt x="1006" y="1202"/>
                  <a:pt x="1000" y="1196"/>
                  <a:pt x="1000" y="1189"/>
                </a:cubicBezTo>
                <a:cubicBezTo>
                  <a:pt x="1000" y="1182"/>
                  <a:pt x="1006" y="1176"/>
                  <a:pt x="1013" y="1176"/>
                </a:cubicBezTo>
                <a:close/>
                <a:moveTo>
                  <a:pt x="1137" y="1019"/>
                </a:moveTo>
                <a:lnTo>
                  <a:pt x="1137" y="840"/>
                </a:lnTo>
                <a:cubicBezTo>
                  <a:pt x="1137" y="833"/>
                  <a:pt x="1143" y="827"/>
                  <a:pt x="1150" y="827"/>
                </a:cubicBezTo>
                <a:cubicBezTo>
                  <a:pt x="1157" y="827"/>
                  <a:pt x="1163" y="833"/>
                  <a:pt x="1163" y="840"/>
                </a:cubicBezTo>
                <a:lnTo>
                  <a:pt x="1163" y="1019"/>
                </a:lnTo>
                <a:cubicBezTo>
                  <a:pt x="1163" y="1026"/>
                  <a:pt x="1157" y="1032"/>
                  <a:pt x="1150" y="1032"/>
                </a:cubicBezTo>
                <a:cubicBezTo>
                  <a:pt x="1143" y="1032"/>
                  <a:pt x="1137" y="1026"/>
                  <a:pt x="1137" y="1019"/>
                </a:cubicBezTo>
                <a:close/>
                <a:moveTo>
                  <a:pt x="1137" y="712"/>
                </a:moveTo>
                <a:lnTo>
                  <a:pt x="1137" y="533"/>
                </a:lnTo>
                <a:cubicBezTo>
                  <a:pt x="1137" y="525"/>
                  <a:pt x="1143" y="520"/>
                  <a:pt x="1150" y="520"/>
                </a:cubicBezTo>
                <a:cubicBezTo>
                  <a:pt x="1157" y="520"/>
                  <a:pt x="1163" y="525"/>
                  <a:pt x="1163" y="533"/>
                </a:cubicBezTo>
                <a:lnTo>
                  <a:pt x="1163" y="712"/>
                </a:lnTo>
                <a:cubicBezTo>
                  <a:pt x="1163" y="719"/>
                  <a:pt x="1157" y="725"/>
                  <a:pt x="1150" y="725"/>
                </a:cubicBezTo>
                <a:cubicBezTo>
                  <a:pt x="1143" y="725"/>
                  <a:pt x="1137" y="719"/>
                  <a:pt x="1137" y="712"/>
                </a:cubicBezTo>
                <a:close/>
                <a:moveTo>
                  <a:pt x="1137" y="405"/>
                </a:moveTo>
                <a:lnTo>
                  <a:pt x="1137" y="225"/>
                </a:lnTo>
                <a:cubicBezTo>
                  <a:pt x="1137" y="218"/>
                  <a:pt x="1143" y="213"/>
                  <a:pt x="1150" y="213"/>
                </a:cubicBezTo>
                <a:cubicBezTo>
                  <a:pt x="1157" y="213"/>
                  <a:pt x="1163" y="218"/>
                  <a:pt x="1163" y="225"/>
                </a:cubicBezTo>
                <a:lnTo>
                  <a:pt x="1163" y="405"/>
                </a:lnTo>
                <a:cubicBezTo>
                  <a:pt x="1163" y="412"/>
                  <a:pt x="1157" y="417"/>
                  <a:pt x="1150" y="417"/>
                </a:cubicBezTo>
                <a:cubicBezTo>
                  <a:pt x="1143" y="417"/>
                  <a:pt x="1137" y="412"/>
                  <a:pt x="1137" y="405"/>
                </a:cubicBezTo>
                <a:close/>
                <a:moveTo>
                  <a:pt x="1137" y="97"/>
                </a:moveTo>
                <a:lnTo>
                  <a:pt x="1137" y="13"/>
                </a:lnTo>
                <a:lnTo>
                  <a:pt x="1150" y="26"/>
                </a:lnTo>
                <a:lnTo>
                  <a:pt x="1055" y="26"/>
                </a:lnTo>
                <a:cubicBezTo>
                  <a:pt x="1048" y="26"/>
                  <a:pt x="1042" y="20"/>
                  <a:pt x="1042" y="13"/>
                </a:cubicBezTo>
                <a:cubicBezTo>
                  <a:pt x="1042" y="6"/>
                  <a:pt x="1048" y="0"/>
                  <a:pt x="1055" y="0"/>
                </a:cubicBezTo>
                <a:lnTo>
                  <a:pt x="1150" y="0"/>
                </a:lnTo>
                <a:cubicBezTo>
                  <a:pt x="1157" y="0"/>
                  <a:pt x="1163" y="6"/>
                  <a:pt x="1163" y="13"/>
                </a:cubicBezTo>
                <a:lnTo>
                  <a:pt x="1163" y="97"/>
                </a:lnTo>
                <a:cubicBezTo>
                  <a:pt x="1163" y="104"/>
                  <a:pt x="1157" y="110"/>
                  <a:pt x="1150" y="110"/>
                </a:cubicBezTo>
                <a:cubicBezTo>
                  <a:pt x="1143" y="110"/>
                  <a:pt x="1137" y="104"/>
                  <a:pt x="1137" y="97"/>
                </a:cubicBezTo>
                <a:close/>
                <a:moveTo>
                  <a:pt x="927" y="26"/>
                </a:moveTo>
                <a:lnTo>
                  <a:pt x="748" y="26"/>
                </a:lnTo>
                <a:cubicBezTo>
                  <a:pt x="741" y="26"/>
                  <a:pt x="735" y="20"/>
                  <a:pt x="735" y="13"/>
                </a:cubicBezTo>
                <a:cubicBezTo>
                  <a:pt x="735" y="6"/>
                  <a:pt x="741" y="0"/>
                  <a:pt x="748" y="0"/>
                </a:cubicBezTo>
                <a:lnTo>
                  <a:pt x="927" y="0"/>
                </a:lnTo>
                <a:cubicBezTo>
                  <a:pt x="934" y="0"/>
                  <a:pt x="940" y="6"/>
                  <a:pt x="940" y="13"/>
                </a:cubicBezTo>
                <a:cubicBezTo>
                  <a:pt x="940" y="20"/>
                  <a:pt x="934" y="26"/>
                  <a:pt x="927" y="26"/>
                </a:cubicBezTo>
                <a:close/>
                <a:moveTo>
                  <a:pt x="620" y="26"/>
                </a:moveTo>
                <a:lnTo>
                  <a:pt x="440" y="26"/>
                </a:lnTo>
                <a:cubicBezTo>
                  <a:pt x="433" y="26"/>
                  <a:pt x="428" y="20"/>
                  <a:pt x="428" y="13"/>
                </a:cubicBezTo>
                <a:cubicBezTo>
                  <a:pt x="428" y="6"/>
                  <a:pt x="433" y="0"/>
                  <a:pt x="440" y="0"/>
                </a:cubicBezTo>
                <a:lnTo>
                  <a:pt x="620" y="0"/>
                </a:lnTo>
                <a:cubicBezTo>
                  <a:pt x="627" y="0"/>
                  <a:pt x="632" y="6"/>
                  <a:pt x="632" y="13"/>
                </a:cubicBezTo>
                <a:cubicBezTo>
                  <a:pt x="632" y="20"/>
                  <a:pt x="627" y="26"/>
                  <a:pt x="620" y="26"/>
                </a:cubicBezTo>
                <a:close/>
                <a:moveTo>
                  <a:pt x="312" y="26"/>
                </a:moveTo>
                <a:lnTo>
                  <a:pt x="133" y="26"/>
                </a:lnTo>
                <a:cubicBezTo>
                  <a:pt x="126" y="26"/>
                  <a:pt x="120" y="20"/>
                  <a:pt x="120" y="13"/>
                </a:cubicBezTo>
                <a:cubicBezTo>
                  <a:pt x="120" y="6"/>
                  <a:pt x="126" y="0"/>
                  <a:pt x="133" y="0"/>
                </a:cubicBezTo>
                <a:lnTo>
                  <a:pt x="312" y="0"/>
                </a:lnTo>
                <a:cubicBezTo>
                  <a:pt x="320" y="0"/>
                  <a:pt x="325" y="6"/>
                  <a:pt x="325" y="13"/>
                </a:cubicBezTo>
                <a:cubicBezTo>
                  <a:pt x="325" y="20"/>
                  <a:pt x="320" y="26"/>
                  <a:pt x="312" y="26"/>
                </a:cubicBezTo>
                <a:close/>
              </a:path>
            </a:pathLst>
          </a:custGeom>
          <a:solidFill>
            <a:srgbClr val="1F477D"/>
          </a:solidFill>
          <a:ln w="13" cap="flat">
            <a:solidFill>
              <a:srgbClr val="1F477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Rectangle 55"/>
          <p:cNvSpPr>
            <a:spLocks noChangeArrowheads="1"/>
          </p:cNvSpPr>
          <p:nvPr/>
        </p:nvSpPr>
        <p:spPr bwMode="auto">
          <a:xfrm>
            <a:off x="4019163" y="3435350"/>
            <a:ext cx="290512" cy="2905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Rectangle 56"/>
          <p:cNvSpPr>
            <a:spLocks noChangeArrowheads="1"/>
          </p:cNvSpPr>
          <p:nvPr/>
        </p:nvSpPr>
        <p:spPr bwMode="auto">
          <a:xfrm>
            <a:off x="4019163" y="3435350"/>
            <a:ext cx="290512" cy="290513"/>
          </a:xfrm>
          <a:prstGeom prst="rect">
            <a:avLst/>
          </a:prstGeom>
          <a:noFill/>
          <a:ln w="4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57"/>
          <p:cNvSpPr>
            <a:spLocks noChangeShapeType="1"/>
          </p:cNvSpPr>
          <p:nvPr/>
        </p:nvSpPr>
        <p:spPr bwMode="auto">
          <a:xfrm>
            <a:off x="4309675" y="3579813"/>
            <a:ext cx="1285875" cy="0"/>
          </a:xfrm>
          <a:prstGeom prst="line">
            <a:avLst/>
          </a:prstGeom>
          <a:noFill/>
          <a:ln w="17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Freeform 58"/>
          <p:cNvSpPr>
            <a:spLocks/>
          </p:cNvSpPr>
          <p:nvPr/>
        </p:nvSpPr>
        <p:spPr bwMode="auto">
          <a:xfrm>
            <a:off x="5408225" y="3476625"/>
            <a:ext cx="187325" cy="207963"/>
          </a:xfrm>
          <a:custGeom>
            <a:avLst/>
            <a:gdLst>
              <a:gd name="T0" fmla="*/ 0 w 118"/>
              <a:gd name="T1" fmla="*/ 131 h 131"/>
              <a:gd name="T2" fmla="*/ 118 w 118"/>
              <a:gd name="T3" fmla="*/ 65 h 131"/>
              <a:gd name="T4" fmla="*/ 0 w 118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31">
                <a:moveTo>
                  <a:pt x="0" y="131"/>
                </a:moveTo>
                <a:lnTo>
                  <a:pt x="118" y="65"/>
                </a:lnTo>
                <a:lnTo>
                  <a:pt x="0" y="0"/>
                </a:lnTo>
              </a:path>
            </a:pathLst>
          </a:custGeom>
          <a:noFill/>
          <a:ln w="17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59"/>
          <p:cNvSpPr>
            <a:spLocks noChangeShapeType="1"/>
          </p:cNvSpPr>
          <p:nvPr/>
        </p:nvSpPr>
        <p:spPr bwMode="auto">
          <a:xfrm>
            <a:off x="4163625" y="2524125"/>
            <a:ext cx="0" cy="352425"/>
          </a:xfrm>
          <a:prstGeom prst="line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Rectangle 60"/>
          <p:cNvSpPr>
            <a:spLocks noChangeArrowheads="1"/>
          </p:cNvSpPr>
          <p:nvPr/>
        </p:nvSpPr>
        <p:spPr bwMode="auto">
          <a:xfrm>
            <a:off x="4019163" y="5030788"/>
            <a:ext cx="290512" cy="311150"/>
          </a:xfrm>
          <a:prstGeom prst="rect">
            <a:avLst/>
          </a:prstGeom>
          <a:solidFill>
            <a:srgbClr val="FAC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Rectangle 61"/>
          <p:cNvSpPr>
            <a:spLocks noChangeArrowheads="1"/>
          </p:cNvSpPr>
          <p:nvPr/>
        </p:nvSpPr>
        <p:spPr bwMode="auto">
          <a:xfrm>
            <a:off x="4019163" y="5030788"/>
            <a:ext cx="290512" cy="311150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62"/>
          <p:cNvSpPr>
            <a:spLocks noChangeShapeType="1"/>
          </p:cNvSpPr>
          <p:nvPr/>
        </p:nvSpPr>
        <p:spPr bwMode="auto">
          <a:xfrm flipV="1">
            <a:off x="4163625" y="3808413"/>
            <a:ext cx="1514475" cy="1222375"/>
          </a:xfrm>
          <a:prstGeom prst="line">
            <a:avLst/>
          </a:prstGeom>
          <a:noFill/>
          <a:ln w="17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Freeform 63"/>
          <p:cNvSpPr>
            <a:spLocks/>
          </p:cNvSpPr>
          <p:nvPr/>
        </p:nvSpPr>
        <p:spPr bwMode="auto">
          <a:xfrm>
            <a:off x="5470138" y="3808413"/>
            <a:ext cx="207962" cy="185738"/>
          </a:xfrm>
          <a:custGeom>
            <a:avLst/>
            <a:gdLst>
              <a:gd name="T0" fmla="*/ 79 w 131"/>
              <a:gd name="T1" fmla="*/ 117 h 117"/>
              <a:gd name="T2" fmla="*/ 131 w 131"/>
              <a:gd name="T3" fmla="*/ 0 h 117"/>
              <a:gd name="T4" fmla="*/ 0 w 131"/>
              <a:gd name="T5" fmla="*/ 2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117">
                <a:moveTo>
                  <a:pt x="79" y="117"/>
                </a:moveTo>
                <a:lnTo>
                  <a:pt x="131" y="0"/>
                </a:lnTo>
                <a:lnTo>
                  <a:pt x="0" y="26"/>
                </a:lnTo>
              </a:path>
            </a:pathLst>
          </a:custGeom>
          <a:noFill/>
          <a:ln w="17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Freeform 64"/>
          <p:cNvSpPr>
            <a:spLocks/>
          </p:cNvSpPr>
          <p:nvPr/>
        </p:nvSpPr>
        <p:spPr bwMode="auto">
          <a:xfrm>
            <a:off x="5595550" y="3252788"/>
            <a:ext cx="506412" cy="652463"/>
          </a:xfrm>
          <a:custGeom>
            <a:avLst/>
            <a:gdLst>
              <a:gd name="T0" fmla="*/ 199 w 391"/>
              <a:gd name="T1" fmla="*/ 504 h 504"/>
              <a:gd name="T2" fmla="*/ 391 w 391"/>
              <a:gd name="T3" fmla="*/ 312 h 504"/>
              <a:gd name="T4" fmla="*/ 384 w 391"/>
              <a:gd name="T5" fmla="*/ 317 h 504"/>
              <a:gd name="T6" fmla="*/ 384 w 391"/>
              <a:gd name="T7" fmla="*/ 189 h 504"/>
              <a:gd name="T8" fmla="*/ 391 w 391"/>
              <a:gd name="T9" fmla="*/ 192 h 504"/>
              <a:gd name="T10" fmla="*/ 199 w 391"/>
              <a:gd name="T11" fmla="*/ 0 h 504"/>
              <a:gd name="T12" fmla="*/ 7 w 391"/>
              <a:gd name="T13" fmla="*/ 192 h 504"/>
              <a:gd name="T14" fmla="*/ 0 w 391"/>
              <a:gd name="T15" fmla="*/ 189 h 504"/>
              <a:gd name="T16" fmla="*/ 0 w 391"/>
              <a:gd name="T17" fmla="*/ 317 h 504"/>
              <a:gd name="T18" fmla="*/ 7 w 391"/>
              <a:gd name="T19" fmla="*/ 312 h 504"/>
              <a:gd name="T20" fmla="*/ 199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9" y="504"/>
                </a:moveTo>
                <a:cubicBezTo>
                  <a:pt x="305" y="504"/>
                  <a:pt x="391" y="418"/>
                  <a:pt x="391" y="312"/>
                </a:cubicBezTo>
                <a:lnTo>
                  <a:pt x="384" y="317"/>
                </a:lnTo>
                <a:lnTo>
                  <a:pt x="384" y="189"/>
                </a:lnTo>
                <a:lnTo>
                  <a:pt x="391" y="192"/>
                </a:lnTo>
                <a:cubicBezTo>
                  <a:pt x="391" y="86"/>
                  <a:pt x="305" y="0"/>
                  <a:pt x="199" y="0"/>
                </a:cubicBezTo>
                <a:cubicBezTo>
                  <a:pt x="93" y="0"/>
                  <a:pt x="7" y="86"/>
                  <a:pt x="7" y="192"/>
                </a:cubicBezTo>
                <a:lnTo>
                  <a:pt x="0" y="189"/>
                </a:lnTo>
                <a:lnTo>
                  <a:pt x="0" y="317"/>
                </a:lnTo>
                <a:lnTo>
                  <a:pt x="7" y="312"/>
                </a:lnTo>
                <a:cubicBezTo>
                  <a:pt x="7" y="418"/>
                  <a:pt x="93" y="504"/>
                  <a:pt x="199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Freeform 65"/>
          <p:cNvSpPr>
            <a:spLocks/>
          </p:cNvSpPr>
          <p:nvPr/>
        </p:nvSpPr>
        <p:spPr bwMode="auto">
          <a:xfrm>
            <a:off x="5595550" y="3252788"/>
            <a:ext cx="506412" cy="652463"/>
          </a:xfrm>
          <a:custGeom>
            <a:avLst/>
            <a:gdLst>
              <a:gd name="T0" fmla="*/ 199 w 391"/>
              <a:gd name="T1" fmla="*/ 504 h 504"/>
              <a:gd name="T2" fmla="*/ 391 w 391"/>
              <a:gd name="T3" fmla="*/ 312 h 504"/>
              <a:gd name="T4" fmla="*/ 384 w 391"/>
              <a:gd name="T5" fmla="*/ 317 h 504"/>
              <a:gd name="T6" fmla="*/ 384 w 391"/>
              <a:gd name="T7" fmla="*/ 189 h 504"/>
              <a:gd name="T8" fmla="*/ 391 w 391"/>
              <a:gd name="T9" fmla="*/ 192 h 504"/>
              <a:gd name="T10" fmla="*/ 199 w 391"/>
              <a:gd name="T11" fmla="*/ 0 h 504"/>
              <a:gd name="T12" fmla="*/ 7 w 391"/>
              <a:gd name="T13" fmla="*/ 192 h 504"/>
              <a:gd name="T14" fmla="*/ 0 w 391"/>
              <a:gd name="T15" fmla="*/ 189 h 504"/>
              <a:gd name="T16" fmla="*/ 0 w 391"/>
              <a:gd name="T17" fmla="*/ 317 h 504"/>
              <a:gd name="T18" fmla="*/ 7 w 391"/>
              <a:gd name="T19" fmla="*/ 312 h 504"/>
              <a:gd name="T20" fmla="*/ 199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9" y="504"/>
                </a:moveTo>
                <a:cubicBezTo>
                  <a:pt x="305" y="504"/>
                  <a:pt x="391" y="418"/>
                  <a:pt x="391" y="312"/>
                </a:cubicBezTo>
                <a:lnTo>
                  <a:pt x="384" y="317"/>
                </a:lnTo>
                <a:lnTo>
                  <a:pt x="384" y="189"/>
                </a:lnTo>
                <a:lnTo>
                  <a:pt x="391" y="192"/>
                </a:lnTo>
                <a:cubicBezTo>
                  <a:pt x="391" y="86"/>
                  <a:pt x="305" y="0"/>
                  <a:pt x="199" y="0"/>
                </a:cubicBezTo>
                <a:cubicBezTo>
                  <a:pt x="93" y="0"/>
                  <a:pt x="7" y="86"/>
                  <a:pt x="7" y="192"/>
                </a:cubicBezTo>
                <a:lnTo>
                  <a:pt x="0" y="189"/>
                </a:lnTo>
                <a:lnTo>
                  <a:pt x="0" y="317"/>
                </a:lnTo>
                <a:lnTo>
                  <a:pt x="7" y="312"/>
                </a:lnTo>
                <a:cubicBezTo>
                  <a:pt x="7" y="418"/>
                  <a:pt x="93" y="504"/>
                  <a:pt x="199" y="504"/>
                </a:cubicBezTo>
                <a:close/>
              </a:path>
            </a:pathLst>
          </a:cu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Rectangle 66"/>
          <p:cNvSpPr>
            <a:spLocks noChangeArrowheads="1"/>
          </p:cNvSpPr>
          <p:nvPr/>
        </p:nvSpPr>
        <p:spPr bwMode="auto">
          <a:xfrm>
            <a:off x="5698738" y="3290888"/>
            <a:ext cx="5397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" name="Rectangle 67"/>
          <p:cNvSpPr>
            <a:spLocks noChangeArrowheads="1"/>
          </p:cNvSpPr>
          <p:nvPr/>
        </p:nvSpPr>
        <p:spPr bwMode="auto">
          <a:xfrm>
            <a:off x="4122350" y="3724275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68"/>
          <p:cNvSpPr>
            <a:spLocks noChangeArrowheads="1"/>
          </p:cNvSpPr>
          <p:nvPr/>
        </p:nvSpPr>
        <p:spPr bwMode="auto">
          <a:xfrm>
            <a:off x="4122350" y="5321300"/>
            <a:ext cx="187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44"/>
          <p:cNvSpPr>
            <a:spLocks noChangeShapeType="1"/>
          </p:cNvSpPr>
          <p:nvPr/>
        </p:nvSpPr>
        <p:spPr bwMode="auto">
          <a:xfrm>
            <a:off x="2941250" y="3579813"/>
            <a:ext cx="1077912" cy="0"/>
          </a:xfrm>
          <a:prstGeom prst="line">
            <a:avLst/>
          </a:prstGeom>
          <a:noFill/>
          <a:ln w="17" cap="rnd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5" name="Freeform 69"/>
          <p:cNvSpPr>
            <a:spLocks/>
          </p:cNvSpPr>
          <p:nvPr/>
        </p:nvSpPr>
        <p:spPr bwMode="auto">
          <a:xfrm>
            <a:off x="2682488" y="3252788"/>
            <a:ext cx="508000" cy="652463"/>
          </a:xfrm>
          <a:custGeom>
            <a:avLst/>
            <a:gdLst>
              <a:gd name="T0" fmla="*/ 192 w 391"/>
              <a:gd name="T1" fmla="*/ 504 h 504"/>
              <a:gd name="T2" fmla="*/ 384 w 391"/>
              <a:gd name="T3" fmla="*/ 312 h 504"/>
              <a:gd name="T4" fmla="*/ 391 w 391"/>
              <a:gd name="T5" fmla="*/ 317 h 504"/>
              <a:gd name="T6" fmla="*/ 391 w 391"/>
              <a:gd name="T7" fmla="*/ 189 h 504"/>
              <a:gd name="T8" fmla="*/ 384 w 391"/>
              <a:gd name="T9" fmla="*/ 192 h 504"/>
              <a:gd name="T10" fmla="*/ 192 w 391"/>
              <a:gd name="T11" fmla="*/ 0 h 504"/>
              <a:gd name="T12" fmla="*/ 0 w 391"/>
              <a:gd name="T13" fmla="*/ 192 h 504"/>
              <a:gd name="T14" fmla="*/ 7 w 391"/>
              <a:gd name="T15" fmla="*/ 189 h 504"/>
              <a:gd name="T16" fmla="*/ 7 w 391"/>
              <a:gd name="T17" fmla="*/ 317 h 504"/>
              <a:gd name="T18" fmla="*/ 0 w 391"/>
              <a:gd name="T19" fmla="*/ 312 h 504"/>
              <a:gd name="T20" fmla="*/ 192 w 391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1" h="504">
                <a:moveTo>
                  <a:pt x="192" y="504"/>
                </a:moveTo>
                <a:cubicBezTo>
                  <a:pt x="298" y="504"/>
                  <a:pt x="384" y="418"/>
                  <a:pt x="384" y="312"/>
                </a:cubicBezTo>
                <a:lnTo>
                  <a:pt x="391" y="317"/>
                </a:lnTo>
                <a:lnTo>
                  <a:pt x="391" y="189"/>
                </a:lnTo>
                <a:lnTo>
                  <a:pt x="384" y="192"/>
                </a:lnTo>
                <a:cubicBezTo>
                  <a:pt x="384" y="86"/>
                  <a:pt x="298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lnTo>
                  <a:pt x="7" y="189"/>
                </a:lnTo>
                <a:lnTo>
                  <a:pt x="7" y="317"/>
                </a:lnTo>
                <a:lnTo>
                  <a:pt x="0" y="312"/>
                </a:lnTo>
                <a:cubicBezTo>
                  <a:pt x="0" y="418"/>
                  <a:pt x="86" y="504"/>
                  <a:pt x="192" y="50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Rectangle 71"/>
          <p:cNvSpPr>
            <a:spLocks noChangeArrowheads="1"/>
          </p:cNvSpPr>
          <p:nvPr/>
        </p:nvSpPr>
        <p:spPr bwMode="auto">
          <a:xfrm>
            <a:off x="2774563" y="3290888"/>
            <a:ext cx="5810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3536950" y="4491038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3536950" y="2978150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mixture of two Gaussians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8264" y="1772816"/>
                <a:ext cx="717876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  <m:r>
                          <a:rPr lang="en-GB" sz="2400" i="1">
                            <a:latin typeface="Cambria Math"/>
                          </a:rPr>
                          <m:t>=2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4" y="1772816"/>
                <a:ext cx="7178760" cy="5091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843064" y="2894915"/>
            <a:ext cx="5629160" cy="3212851"/>
            <a:chOff x="1823160" y="2741419"/>
            <a:chExt cx="5629160" cy="321285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23160" y="5750196"/>
              <a:ext cx="530328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05277" y="5750196"/>
              <a:ext cx="0" cy="20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823160" y="4978581"/>
              <a:ext cx="4724747" cy="771615"/>
              <a:chOff x="1098" y="2840"/>
              <a:chExt cx="3400" cy="645"/>
            </a:xfrm>
          </p:grpSpPr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1098" y="2840"/>
                <a:ext cx="2946" cy="639"/>
                <a:chOff x="1098" y="2840"/>
                <a:chExt cx="2946" cy="639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1098" y="3338"/>
                  <a:ext cx="732" cy="141"/>
                </a:xfrm>
                <a:custGeom>
                  <a:avLst/>
                  <a:gdLst/>
                  <a:ahLst/>
                  <a:cxnLst>
                    <a:cxn ang="0">
                      <a:pos x="6" y="141"/>
                    </a:cxn>
                    <a:cxn ang="0">
                      <a:pos x="23" y="141"/>
                    </a:cxn>
                    <a:cxn ang="0">
                      <a:pos x="41" y="141"/>
                    </a:cxn>
                    <a:cxn ang="0">
                      <a:pos x="58" y="141"/>
                    </a:cxn>
                    <a:cxn ang="0">
                      <a:pos x="76" y="141"/>
                    </a:cxn>
                    <a:cxn ang="0">
                      <a:pos x="93" y="141"/>
                    </a:cxn>
                    <a:cxn ang="0">
                      <a:pos x="111" y="141"/>
                    </a:cxn>
                    <a:cxn ang="0">
                      <a:pos x="128" y="135"/>
                    </a:cxn>
                    <a:cxn ang="0">
                      <a:pos x="145" y="135"/>
                    </a:cxn>
                    <a:cxn ang="0">
                      <a:pos x="163" y="135"/>
                    </a:cxn>
                    <a:cxn ang="0">
                      <a:pos x="180" y="135"/>
                    </a:cxn>
                    <a:cxn ang="0">
                      <a:pos x="198" y="129"/>
                    </a:cxn>
                    <a:cxn ang="0">
                      <a:pos x="215" y="129"/>
                    </a:cxn>
                    <a:cxn ang="0">
                      <a:pos x="233" y="129"/>
                    </a:cxn>
                    <a:cxn ang="0">
                      <a:pos x="250" y="123"/>
                    </a:cxn>
                    <a:cxn ang="0">
                      <a:pos x="267" y="123"/>
                    </a:cxn>
                    <a:cxn ang="0">
                      <a:pos x="285" y="123"/>
                    </a:cxn>
                    <a:cxn ang="0">
                      <a:pos x="302" y="118"/>
                    </a:cxn>
                    <a:cxn ang="0">
                      <a:pos x="320" y="118"/>
                    </a:cxn>
                    <a:cxn ang="0">
                      <a:pos x="337" y="118"/>
                    </a:cxn>
                    <a:cxn ang="0">
                      <a:pos x="355" y="112"/>
                    </a:cxn>
                    <a:cxn ang="0">
                      <a:pos x="372" y="112"/>
                    </a:cxn>
                    <a:cxn ang="0">
                      <a:pos x="389" y="106"/>
                    </a:cxn>
                    <a:cxn ang="0">
                      <a:pos x="407" y="100"/>
                    </a:cxn>
                    <a:cxn ang="0">
                      <a:pos x="424" y="100"/>
                    </a:cxn>
                    <a:cxn ang="0">
                      <a:pos x="442" y="94"/>
                    </a:cxn>
                    <a:cxn ang="0">
                      <a:pos x="459" y="94"/>
                    </a:cxn>
                    <a:cxn ang="0">
                      <a:pos x="477" y="88"/>
                    </a:cxn>
                    <a:cxn ang="0">
                      <a:pos x="494" y="82"/>
                    </a:cxn>
                    <a:cxn ang="0">
                      <a:pos x="512" y="77"/>
                    </a:cxn>
                    <a:cxn ang="0">
                      <a:pos x="529" y="77"/>
                    </a:cxn>
                    <a:cxn ang="0">
                      <a:pos x="546" y="71"/>
                    </a:cxn>
                    <a:cxn ang="0">
                      <a:pos x="564" y="65"/>
                    </a:cxn>
                    <a:cxn ang="0">
                      <a:pos x="581" y="59"/>
                    </a:cxn>
                    <a:cxn ang="0">
                      <a:pos x="599" y="53"/>
                    </a:cxn>
                    <a:cxn ang="0">
                      <a:pos x="616" y="47"/>
                    </a:cxn>
                    <a:cxn ang="0">
                      <a:pos x="634" y="41"/>
                    </a:cxn>
                    <a:cxn ang="0">
                      <a:pos x="651" y="36"/>
                    </a:cxn>
                    <a:cxn ang="0">
                      <a:pos x="668" y="30"/>
                    </a:cxn>
                    <a:cxn ang="0">
                      <a:pos x="686" y="18"/>
                    </a:cxn>
                    <a:cxn ang="0">
                      <a:pos x="703" y="12"/>
                    </a:cxn>
                    <a:cxn ang="0">
                      <a:pos x="721" y="6"/>
                    </a:cxn>
                  </a:cxnLst>
                  <a:rect l="0" t="0" r="r" b="b"/>
                  <a:pathLst>
                    <a:path w="732" h="141">
                      <a:moveTo>
                        <a:pt x="6" y="141"/>
                      </a:moveTo>
                      <a:lnTo>
                        <a:pt x="0" y="141"/>
                      </a:lnTo>
                      <a:lnTo>
                        <a:pt x="6" y="141"/>
                      </a:lnTo>
                      <a:lnTo>
                        <a:pt x="12" y="141"/>
                      </a:lnTo>
                      <a:lnTo>
                        <a:pt x="18" y="141"/>
                      </a:lnTo>
                      <a:lnTo>
                        <a:pt x="23" y="141"/>
                      </a:lnTo>
                      <a:lnTo>
                        <a:pt x="29" y="141"/>
                      </a:lnTo>
                      <a:lnTo>
                        <a:pt x="35" y="141"/>
                      </a:lnTo>
                      <a:lnTo>
                        <a:pt x="41" y="141"/>
                      </a:lnTo>
                      <a:lnTo>
                        <a:pt x="47" y="141"/>
                      </a:lnTo>
                      <a:lnTo>
                        <a:pt x="52" y="141"/>
                      </a:lnTo>
                      <a:lnTo>
                        <a:pt x="58" y="141"/>
                      </a:lnTo>
                      <a:lnTo>
                        <a:pt x="64" y="141"/>
                      </a:lnTo>
                      <a:lnTo>
                        <a:pt x="70" y="141"/>
                      </a:lnTo>
                      <a:lnTo>
                        <a:pt x="76" y="141"/>
                      </a:lnTo>
                      <a:lnTo>
                        <a:pt x="81" y="141"/>
                      </a:lnTo>
                      <a:lnTo>
                        <a:pt x="87" y="141"/>
                      </a:lnTo>
                      <a:lnTo>
                        <a:pt x="93" y="141"/>
                      </a:lnTo>
                      <a:lnTo>
                        <a:pt x="99" y="141"/>
                      </a:lnTo>
                      <a:lnTo>
                        <a:pt x="105" y="141"/>
                      </a:lnTo>
                      <a:lnTo>
                        <a:pt x="111" y="141"/>
                      </a:lnTo>
                      <a:lnTo>
                        <a:pt x="116" y="135"/>
                      </a:lnTo>
                      <a:lnTo>
                        <a:pt x="122" y="135"/>
                      </a:lnTo>
                      <a:lnTo>
                        <a:pt x="128" y="135"/>
                      </a:lnTo>
                      <a:lnTo>
                        <a:pt x="134" y="135"/>
                      </a:lnTo>
                      <a:lnTo>
                        <a:pt x="140" y="135"/>
                      </a:lnTo>
                      <a:lnTo>
                        <a:pt x="145" y="135"/>
                      </a:lnTo>
                      <a:lnTo>
                        <a:pt x="151" y="135"/>
                      </a:lnTo>
                      <a:lnTo>
                        <a:pt x="157" y="135"/>
                      </a:lnTo>
                      <a:lnTo>
                        <a:pt x="163" y="135"/>
                      </a:lnTo>
                      <a:lnTo>
                        <a:pt x="169" y="135"/>
                      </a:lnTo>
                      <a:lnTo>
                        <a:pt x="174" y="135"/>
                      </a:lnTo>
                      <a:lnTo>
                        <a:pt x="180" y="135"/>
                      </a:lnTo>
                      <a:lnTo>
                        <a:pt x="186" y="135"/>
                      </a:lnTo>
                      <a:lnTo>
                        <a:pt x="192" y="129"/>
                      </a:lnTo>
                      <a:lnTo>
                        <a:pt x="198" y="129"/>
                      </a:lnTo>
                      <a:lnTo>
                        <a:pt x="204" y="129"/>
                      </a:lnTo>
                      <a:lnTo>
                        <a:pt x="209" y="129"/>
                      </a:lnTo>
                      <a:lnTo>
                        <a:pt x="215" y="129"/>
                      </a:lnTo>
                      <a:lnTo>
                        <a:pt x="221" y="129"/>
                      </a:lnTo>
                      <a:lnTo>
                        <a:pt x="227" y="129"/>
                      </a:lnTo>
                      <a:lnTo>
                        <a:pt x="233" y="129"/>
                      </a:lnTo>
                      <a:lnTo>
                        <a:pt x="238" y="129"/>
                      </a:lnTo>
                      <a:lnTo>
                        <a:pt x="244" y="129"/>
                      </a:lnTo>
                      <a:lnTo>
                        <a:pt x="250" y="123"/>
                      </a:lnTo>
                      <a:lnTo>
                        <a:pt x="256" y="123"/>
                      </a:lnTo>
                      <a:lnTo>
                        <a:pt x="262" y="123"/>
                      </a:lnTo>
                      <a:lnTo>
                        <a:pt x="267" y="123"/>
                      </a:lnTo>
                      <a:lnTo>
                        <a:pt x="273" y="123"/>
                      </a:lnTo>
                      <a:lnTo>
                        <a:pt x="279" y="123"/>
                      </a:lnTo>
                      <a:lnTo>
                        <a:pt x="285" y="123"/>
                      </a:lnTo>
                      <a:lnTo>
                        <a:pt x="291" y="123"/>
                      </a:lnTo>
                      <a:lnTo>
                        <a:pt x="296" y="123"/>
                      </a:lnTo>
                      <a:lnTo>
                        <a:pt x="302" y="118"/>
                      </a:lnTo>
                      <a:lnTo>
                        <a:pt x="308" y="118"/>
                      </a:lnTo>
                      <a:lnTo>
                        <a:pt x="314" y="118"/>
                      </a:lnTo>
                      <a:lnTo>
                        <a:pt x="320" y="118"/>
                      </a:lnTo>
                      <a:lnTo>
                        <a:pt x="326" y="118"/>
                      </a:lnTo>
                      <a:lnTo>
                        <a:pt x="331" y="118"/>
                      </a:lnTo>
                      <a:lnTo>
                        <a:pt x="337" y="118"/>
                      </a:lnTo>
                      <a:lnTo>
                        <a:pt x="343" y="112"/>
                      </a:lnTo>
                      <a:lnTo>
                        <a:pt x="349" y="112"/>
                      </a:lnTo>
                      <a:lnTo>
                        <a:pt x="355" y="112"/>
                      </a:lnTo>
                      <a:lnTo>
                        <a:pt x="360" y="112"/>
                      </a:lnTo>
                      <a:lnTo>
                        <a:pt x="366" y="112"/>
                      </a:lnTo>
                      <a:lnTo>
                        <a:pt x="372" y="112"/>
                      </a:lnTo>
                      <a:lnTo>
                        <a:pt x="378" y="106"/>
                      </a:lnTo>
                      <a:lnTo>
                        <a:pt x="384" y="106"/>
                      </a:lnTo>
                      <a:lnTo>
                        <a:pt x="389" y="106"/>
                      </a:lnTo>
                      <a:lnTo>
                        <a:pt x="395" y="106"/>
                      </a:lnTo>
                      <a:lnTo>
                        <a:pt x="401" y="106"/>
                      </a:lnTo>
                      <a:lnTo>
                        <a:pt x="407" y="100"/>
                      </a:lnTo>
                      <a:lnTo>
                        <a:pt x="413" y="100"/>
                      </a:lnTo>
                      <a:lnTo>
                        <a:pt x="419" y="100"/>
                      </a:lnTo>
                      <a:lnTo>
                        <a:pt x="424" y="100"/>
                      </a:lnTo>
                      <a:lnTo>
                        <a:pt x="430" y="100"/>
                      </a:lnTo>
                      <a:lnTo>
                        <a:pt x="436" y="94"/>
                      </a:lnTo>
                      <a:lnTo>
                        <a:pt x="442" y="94"/>
                      </a:lnTo>
                      <a:lnTo>
                        <a:pt x="448" y="94"/>
                      </a:lnTo>
                      <a:lnTo>
                        <a:pt x="453" y="94"/>
                      </a:lnTo>
                      <a:lnTo>
                        <a:pt x="459" y="94"/>
                      </a:lnTo>
                      <a:lnTo>
                        <a:pt x="465" y="88"/>
                      </a:lnTo>
                      <a:lnTo>
                        <a:pt x="471" y="88"/>
                      </a:lnTo>
                      <a:lnTo>
                        <a:pt x="477" y="88"/>
                      </a:lnTo>
                      <a:lnTo>
                        <a:pt x="482" y="88"/>
                      </a:lnTo>
                      <a:lnTo>
                        <a:pt x="488" y="82"/>
                      </a:lnTo>
                      <a:lnTo>
                        <a:pt x="494" y="82"/>
                      </a:lnTo>
                      <a:lnTo>
                        <a:pt x="500" y="82"/>
                      </a:lnTo>
                      <a:lnTo>
                        <a:pt x="506" y="82"/>
                      </a:lnTo>
                      <a:lnTo>
                        <a:pt x="512" y="77"/>
                      </a:lnTo>
                      <a:lnTo>
                        <a:pt x="517" y="77"/>
                      </a:lnTo>
                      <a:lnTo>
                        <a:pt x="523" y="77"/>
                      </a:lnTo>
                      <a:lnTo>
                        <a:pt x="529" y="77"/>
                      </a:lnTo>
                      <a:lnTo>
                        <a:pt x="535" y="71"/>
                      </a:lnTo>
                      <a:lnTo>
                        <a:pt x="541" y="71"/>
                      </a:lnTo>
                      <a:lnTo>
                        <a:pt x="546" y="71"/>
                      </a:lnTo>
                      <a:lnTo>
                        <a:pt x="552" y="65"/>
                      </a:lnTo>
                      <a:lnTo>
                        <a:pt x="558" y="65"/>
                      </a:lnTo>
                      <a:lnTo>
                        <a:pt x="564" y="65"/>
                      </a:lnTo>
                      <a:lnTo>
                        <a:pt x="570" y="65"/>
                      </a:lnTo>
                      <a:lnTo>
                        <a:pt x="575" y="59"/>
                      </a:lnTo>
                      <a:lnTo>
                        <a:pt x="581" y="59"/>
                      </a:lnTo>
                      <a:lnTo>
                        <a:pt x="587" y="59"/>
                      </a:lnTo>
                      <a:lnTo>
                        <a:pt x="593" y="53"/>
                      </a:lnTo>
                      <a:lnTo>
                        <a:pt x="599" y="53"/>
                      </a:lnTo>
                      <a:lnTo>
                        <a:pt x="604" y="47"/>
                      </a:lnTo>
                      <a:lnTo>
                        <a:pt x="610" y="47"/>
                      </a:lnTo>
                      <a:lnTo>
                        <a:pt x="616" y="47"/>
                      </a:lnTo>
                      <a:lnTo>
                        <a:pt x="622" y="41"/>
                      </a:lnTo>
                      <a:lnTo>
                        <a:pt x="628" y="41"/>
                      </a:lnTo>
                      <a:lnTo>
                        <a:pt x="634" y="41"/>
                      </a:lnTo>
                      <a:lnTo>
                        <a:pt x="639" y="36"/>
                      </a:lnTo>
                      <a:lnTo>
                        <a:pt x="645" y="36"/>
                      </a:lnTo>
                      <a:lnTo>
                        <a:pt x="651" y="36"/>
                      </a:lnTo>
                      <a:lnTo>
                        <a:pt x="657" y="30"/>
                      </a:lnTo>
                      <a:lnTo>
                        <a:pt x="663" y="30"/>
                      </a:lnTo>
                      <a:lnTo>
                        <a:pt x="668" y="30"/>
                      </a:lnTo>
                      <a:lnTo>
                        <a:pt x="674" y="24"/>
                      </a:lnTo>
                      <a:lnTo>
                        <a:pt x="680" y="24"/>
                      </a:lnTo>
                      <a:lnTo>
                        <a:pt x="686" y="18"/>
                      </a:lnTo>
                      <a:lnTo>
                        <a:pt x="692" y="18"/>
                      </a:lnTo>
                      <a:lnTo>
                        <a:pt x="697" y="12"/>
                      </a:lnTo>
                      <a:lnTo>
                        <a:pt x="703" y="12"/>
                      </a:lnTo>
                      <a:lnTo>
                        <a:pt x="709" y="12"/>
                      </a:lnTo>
                      <a:lnTo>
                        <a:pt x="715" y="6"/>
                      </a:lnTo>
                      <a:lnTo>
                        <a:pt x="721" y="6"/>
                      </a:lnTo>
                      <a:lnTo>
                        <a:pt x="727" y="0"/>
                      </a:lnTo>
                      <a:lnTo>
                        <a:pt x="732" y="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830" y="2893"/>
                  <a:ext cx="738" cy="445"/>
                </a:xfrm>
                <a:custGeom>
                  <a:avLst/>
                  <a:gdLst/>
                  <a:ahLst/>
                  <a:cxnLst>
                    <a:cxn ang="0">
                      <a:pos x="12" y="440"/>
                    </a:cxn>
                    <a:cxn ang="0">
                      <a:pos x="29" y="428"/>
                    </a:cxn>
                    <a:cxn ang="0">
                      <a:pos x="47" y="422"/>
                    </a:cxn>
                    <a:cxn ang="0">
                      <a:pos x="64" y="410"/>
                    </a:cxn>
                    <a:cxn ang="0">
                      <a:pos x="82" y="404"/>
                    </a:cxn>
                    <a:cxn ang="0">
                      <a:pos x="99" y="393"/>
                    </a:cxn>
                    <a:cxn ang="0">
                      <a:pos x="117" y="387"/>
                    </a:cxn>
                    <a:cxn ang="0">
                      <a:pos x="134" y="375"/>
                    </a:cxn>
                    <a:cxn ang="0">
                      <a:pos x="151" y="363"/>
                    </a:cxn>
                    <a:cxn ang="0">
                      <a:pos x="169" y="352"/>
                    </a:cxn>
                    <a:cxn ang="0">
                      <a:pos x="186" y="346"/>
                    </a:cxn>
                    <a:cxn ang="0">
                      <a:pos x="204" y="334"/>
                    </a:cxn>
                    <a:cxn ang="0">
                      <a:pos x="221" y="322"/>
                    </a:cxn>
                    <a:cxn ang="0">
                      <a:pos x="239" y="311"/>
                    </a:cxn>
                    <a:cxn ang="0">
                      <a:pos x="256" y="299"/>
                    </a:cxn>
                    <a:cxn ang="0">
                      <a:pos x="273" y="287"/>
                    </a:cxn>
                    <a:cxn ang="0">
                      <a:pos x="291" y="275"/>
                    </a:cxn>
                    <a:cxn ang="0">
                      <a:pos x="308" y="264"/>
                    </a:cxn>
                    <a:cxn ang="0">
                      <a:pos x="326" y="252"/>
                    </a:cxn>
                    <a:cxn ang="0">
                      <a:pos x="343" y="240"/>
                    </a:cxn>
                    <a:cxn ang="0">
                      <a:pos x="361" y="229"/>
                    </a:cxn>
                    <a:cxn ang="0">
                      <a:pos x="378" y="217"/>
                    </a:cxn>
                    <a:cxn ang="0">
                      <a:pos x="395" y="205"/>
                    </a:cxn>
                    <a:cxn ang="0">
                      <a:pos x="413" y="193"/>
                    </a:cxn>
                    <a:cxn ang="0">
                      <a:pos x="430" y="182"/>
                    </a:cxn>
                    <a:cxn ang="0">
                      <a:pos x="448" y="170"/>
                    </a:cxn>
                    <a:cxn ang="0">
                      <a:pos x="465" y="158"/>
                    </a:cxn>
                    <a:cxn ang="0">
                      <a:pos x="483" y="147"/>
                    </a:cxn>
                    <a:cxn ang="0">
                      <a:pos x="500" y="135"/>
                    </a:cxn>
                    <a:cxn ang="0">
                      <a:pos x="518" y="123"/>
                    </a:cxn>
                    <a:cxn ang="0">
                      <a:pos x="535" y="111"/>
                    </a:cxn>
                    <a:cxn ang="0">
                      <a:pos x="552" y="100"/>
                    </a:cxn>
                    <a:cxn ang="0">
                      <a:pos x="570" y="88"/>
                    </a:cxn>
                    <a:cxn ang="0">
                      <a:pos x="587" y="76"/>
                    </a:cxn>
                    <a:cxn ang="0">
                      <a:pos x="605" y="65"/>
                    </a:cxn>
                    <a:cxn ang="0">
                      <a:pos x="622" y="59"/>
                    </a:cxn>
                    <a:cxn ang="0">
                      <a:pos x="640" y="47"/>
                    </a:cxn>
                    <a:cxn ang="0">
                      <a:pos x="657" y="35"/>
                    </a:cxn>
                    <a:cxn ang="0">
                      <a:pos x="674" y="29"/>
                    </a:cxn>
                    <a:cxn ang="0">
                      <a:pos x="692" y="18"/>
                    </a:cxn>
                    <a:cxn ang="0">
                      <a:pos x="709" y="12"/>
                    </a:cxn>
                    <a:cxn ang="0">
                      <a:pos x="727" y="6"/>
                    </a:cxn>
                  </a:cxnLst>
                  <a:rect l="0" t="0" r="r" b="b"/>
                  <a:pathLst>
                    <a:path w="738" h="445">
                      <a:moveTo>
                        <a:pt x="0" y="445"/>
                      </a:moveTo>
                      <a:lnTo>
                        <a:pt x="6" y="440"/>
                      </a:lnTo>
                      <a:lnTo>
                        <a:pt x="12" y="440"/>
                      </a:lnTo>
                      <a:lnTo>
                        <a:pt x="18" y="434"/>
                      </a:lnTo>
                      <a:lnTo>
                        <a:pt x="24" y="434"/>
                      </a:lnTo>
                      <a:lnTo>
                        <a:pt x="29" y="428"/>
                      </a:lnTo>
                      <a:lnTo>
                        <a:pt x="35" y="428"/>
                      </a:lnTo>
                      <a:lnTo>
                        <a:pt x="41" y="422"/>
                      </a:lnTo>
                      <a:lnTo>
                        <a:pt x="47" y="422"/>
                      </a:lnTo>
                      <a:lnTo>
                        <a:pt x="53" y="422"/>
                      </a:lnTo>
                      <a:lnTo>
                        <a:pt x="58" y="416"/>
                      </a:lnTo>
                      <a:lnTo>
                        <a:pt x="64" y="410"/>
                      </a:lnTo>
                      <a:lnTo>
                        <a:pt x="70" y="410"/>
                      </a:lnTo>
                      <a:lnTo>
                        <a:pt x="76" y="410"/>
                      </a:lnTo>
                      <a:lnTo>
                        <a:pt x="82" y="404"/>
                      </a:lnTo>
                      <a:lnTo>
                        <a:pt x="87" y="399"/>
                      </a:lnTo>
                      <a:lnTo>
                        <a:pt x="93" y="399"/>
                      </a:lnTo>
                      <a:lnTo>
                        <a:pt x="99" y="393"/>
                      </a:lnTo>
                      <a:lnTo>
                        <a:pt x="105" y="393"/>
                      </a:lnTo>
                      <a:lnTo>
                        <a:pt x="111" y="387"/>
                      </a:lnTo>
                      <a:lnTo>
                        <a:pt x="117" y="387"/>
                      </a:lnTo>
                      <a:lnTo>
                        <a:pt x="122" y="381"/>
                      </a:lnTo>
                      <a:lnTo>
                        <a:pt x="128" y="375"/>
                      </a:lnTo>
                      <a:lnTo>
                        <a:pt x="134" y="375"/>
                      </a:lnTo>
                      <a:lnTo>
                        <a:pt x="140" y="369"/>
                      </a:lnTo>
                      <a:lnTo>
                        <a:pt x="146" y="369"/>
                      </a:lnTo>
                      <a:lnTo>
                        <a:pt x="151" y="363"/>
                      </a:lnTo>
                      <a:lnTo>
                        <a:pt x="157" y="363"/>
                      </a:lnTo>
                      <a:lnTo>
                        <a:pt x="163" y="357"/>
                      </a:lnTo>
                      <a:lnTo>
                        <a:pt x="169" y="352"/>
                      </a:lnTo>
                      <a:lnTo>
                        <a:pt x="175" y="352"/>
                      </a:lnTo>
                      <a:lnTo>
                        <a:pt x="180" y="346"/>
                      </a:lnTo>
                      <a:lnTo>
                        <a:pt x="186" y="346"/>
                      </a:lnTo>
                      <a:lnTo>
                        <a:pt x="192" y="340"/>
                      </a:lnTo>
                      <a:lnTo>
                        <a:pt x="198" y="340"/>
                      </a:lnTo>
                      <a:lnTo>
                        <a:pt x="204" y="334"/>
                      </a:lnTo>
                      <a:lnTo>
                        <a:pt x="210" y="328"/>
                      </a:lnTo>
                      <a:lnTo>
                        <a:pt x="215" y="328"/>
                      </a:lnTo>
                      <a:lnTo>
                        <a:pt x="221" y="322"/>
                      </a:lnTo>
                      <a:lnTo>
                        <a:pt x="227" y="316"/>
                      </a:lnTo>
                      <a:lnTo>
                        <a:pt x="233" y="316"/>
                      </a:lnTo>
                      <a:lnTo>
                        <a:pt x="239" y="311"/>
                      </a:lnTo>
                      <a:lnTo>
                        <a:pt x="244" y="305"/>
                      </a:lnTo>
                      <a:lnTo>
                        <a:pt x="250" y="305"/>
                      </a:lnTo>
                      <a:lnTo>
                        <a:pt x="256" y="299"/>
                      </a:lnTo>
                      <a:lnTo>
                        <a:pt x="262" y="299"/>
                      </a:lnTo>
                      <a:lnTo>
                        <a:pt x="268" y="293"/>
                      </a:lnTo>
                      <a:lnTo>
                        <a:pt x="273" y="287"/>
                      </a:lnTo>
                      <a:lnTo>
                        <a:pt x="279" y="287"/>
                      </a:lnTo>
                      <a:lnTo>
                        <a:pt x="285" y="281"/>
                      </a:lnTo>
                      <a:lnTo>
                        <a:pt x="291" y="275"/>
                      </a:lnTo>
                      <a:lnTo>
                        <a:pt x="297" y="275"/>
                      </a:lnTo>
                      <a:lnTo>
                        <a:pt x="303" y="270"/>
                      </a:lnTo>
                      <a:lnTo>
                        <a:pt x="308" y="264"/>
                      </a:lnTo>
                      <a:lnTo>
                        <a:pt x="314" y="264"/>
                      </a:lnTo>
                      <a:lnTo>
                        <a:pt x="320" y="258"/>
                      </a:lnTo>
                      <a:lnTo>
                        <a:pt x="326" y="252"/>
                      </a:lnTo>
                      <a:lnTo>
                        <a:pt x="332" y="252"/>
                      </a:lnTo>
                      <a:lnTo>
                        <a:pt x="337" y="246"/>
                      </a:lnTo>
                      <a:lnTo>
                        <a:pt x="343" y="240"/>
                      </a:lnTo>
                      <a:lnTo>
                        <a:pt x="349" y="240"/>
                      </a:lnTo>
                      <a:lnTo>
                        <a:pt x="355" y="234"/>
                      </a:lnTo>
                      <a:lnTo>
                        <a:pt x="361" y="229"/>
                      </a:lnTo>
                      <a:lnTo>
                        <a:pt x="366" y="223"/>
                      </a:lnTo>
                      <a:lnTo>
                        <a:pt x="372" y="223"/>
                      </a:lnTo>
                      <a:lnTo>
                        <a:pt x="378" y="217"/>
                      </a:lnTo>
                      <a:lnTo>
                        <a:pt x="384" y="211"/>
                      </a:lnTo>
                      <a:lnTo>
                        <a:pt x="390" y="211"/>
                      </a:lnTo>
                      <a:lnTo>
                        <a:pt x="395" y="205"/>
                      </a:lnTo>
                      <a:lnTo>
                        <a:pt x="401" y="199"/>
                      </a:lnTo>
                      <a:lnTo>
                        <a:pt x="407" y="199"/>
                      </a:lnTo>
                      <a:lnTo>
                        <a:pt x="413" y="193"/>
                      </a:lnTo>
                      <a:lnTo>
                        <a:pt x="419" y="188"/>
                      </a:lnTo>
                      <a:lnTo>
                        <a:pt x="425" y="182"/>
                      </a:lnTo>
                      <a:lnTo>
                        <a:pt x="430" y="182"/>
                      </a:lnTo>
                      <a:lnTo>
                        <a:pt x="436" y="176"/>
                      </a:lnTo>
                      <a:lnTo>
                        <a:pt x="442" y="170"/>
                      </a:lnTo>
                      <a:lnTo>
                        <a:pt x="448" y="170"/>
                      </a:lnTo>
                      <a:lnTo>
                        <a:pt x="454" y="164"/>
                      </a:lnTo>
                      <a:lnTo>
                        <a:pt x="459" y="158"/>
                      </a:lnTo>
                      <a:lnTo>
                        <a:pt x="465" y="158"/>
                      </a:lnTo>
                      <a:lnTo>
                        <a:pt x="471" y="152"/>
                      </a:lnTo>
                      <a:lnTo>
                        <a:pt x="477" y="152"/>
                      </a:lnTo>
                      <a:lnTo>
                        <a:pt x="483" y="147"/>
                      </a:lnTo>
                      <a:lnTo>
                        <a:pt x="488" y="141"/>
                      </a:lnTo>
                      <a:lnTo>
                        <a:pt x="494" y="141"/>
                      </a:lnTo>
                      <a:lnTo>
                        <a:pt x="500" y="135"/>
                      </a:lnTo>
                      <a:lnTo>
                        <a:pt x="506" y="129"/>
                      </a:lnTo>
                      <a:lnTo>
                        <a:pt x="512" y="129"/>
                      </a:lnTo>
                      <a:lnTo>
                        <a:pt x="518" y="123"/>
                      </a:lnTo>
                      <a:lnTo>
                        <a:pt x="523" y="117"/>
                      </a:lnTo>
                      <a:lnTo>
                        <a:pt x="529" y="117"/>
                      </a:lnTo>
                      <a:lnTo>
                        <a:pt x="535" y="111"/>
                      </a:lnTo>
                      <a:lnTo>
                        <a:pt x="541" y="106"/>
                      </a:lnTo>
                      <a:lnTo>
                        <a:pt x="547" y="106"/>
                      </a:lnTo>
                      <a:lnTo>
                        <a:pt x="552" y="100"/>
                      </a:lnTo>
                      <a:lnTo>
                        <a:pt x="558" y="94"/>
                      </a:lnTo>
                      <a:lnTo>
                        <a:pt x="564" y="94"/>
                      </a:lnTo>
                      <a:lnTo>
                        <a:pt x="570" y="88"/>
                      </a:lnTo>
                      <a:lnTo>
                        <a:pt x="576" y="88"/>
                      </a:lnTo>
                      <a:lnTo>
                        <a:pt x="581" y="82"/>
                      </a:lnTo>
                      <a:lnTo>
                        <a:pt x="587" y="76"/>
                      </a:lnTo>
                      <a:lnTo>
                        <a:pt x="593" y="76"/>
                      </a:lnTo>
                      <a:lnTo>
                        <a:pt x="599" y="70"/>
                      </a:lnTo>
                      <a:lnTo>
                        <a:pt x="605" y="65"/>
                      </a:lnTo>
                      <a:lnTo>
                        <a:pt x="611" y="65"/>
                      </a:lnTo>
                      <a:lnTo>
                        <a:pt x="616" y="59"/>
                      </a:lnTo>
                      <a:lnTo>
                        <a:pt x="622" y="59"/>
                      </a:lnTo>
                      <a:lnTo>
                        <a:pt x="628" y="53"/>
                      </a:lnTo>
                      <a:lnTo>
                        <a:pt x="634" y="53"/>
                      </a:lnTo>
                      <a:lnTo>
                        <a:pt x="640" y="47"/>
                      </a:lnTo>
                      <a:lnTo>
                        <a:pt x="645" y="47"/>
                      </a:lnTo>
                      <a:lnTo>
                        <a:pt x="651" y="41"/>
                      </a:lnTo>
                      <a:lnTo>
                        <a:pt x="657" y="35"/>
                      </a:lnTo>
                      <a:lnTo>
                        <a:pt x="663" y="35"/>
                      </a:lnTo>
                      <a:lnTo>
                        <a:pt x="669" y="29"/>
                      </a:lnTo>
                      <a:lnTo>
                        <a:pt x="674" y="29"/>
                      </a:lnTo>
                      <a:lnTo>
                        <a:pt x="680" y="24"/>
                      </a:lnTo>
                      <a:lnTo>
                        <a:pt x="686" y="24"/>
                      </a:lnTo>
                      <a:lnTo>
                        <a:pt x="692" y="18"/>
                      </a:lnTo>
                      <a:lnTo>
                        <a:pt x="698" y="18"/>
                      </a:lnTo>
                      <a:lnTo>
                        <a:pt x="703" y="12"/>
                      </a:lnTo>
                      <a:lnTo>
                        <a:pt x="709" y="12"/>
                      </a:lnTo>
                      <a:lnTo>
                        <a:pt x="715" y="6"/>
                      </a:lnTo>
                      <a:lnTo>
                        <a:pt x="721" y="6"/>
                      </a:lnTo>
                      <a:lnTo>
                        <a:pt x="727" y="6"/>
                      </a:lnTo>
                      <a:lnTo>
                        <a:pt x="733" y="0"/>
                      </a:lnTo>
                      <a:lnTo>
                        <a:pt x="738" y="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68" y="2840"/>
                  <a:ext cx="738" cy="217"/>
                </a:xfrm>
                <a:custGeom>
                  <a:avLst/>
                  <a:gdLst/>
                  <a:ahLst/>
                  <a:cxnLst>
                    <a:cxn ang="0">
                      <a:pos x="12" y="47"/>
                    </a:cxn>
                    <a:cxn ang="0">
                      <a:pos x="29" y="41"/>
                    </a:cxn>
                    <a:cxn ang="0">
                      <a:pos x="47" y="35"/>
                    </a:cxn>
                    <a:cxn ang="0">
                      <a:pos x="64" y="30"/>
                    </a:cxn>
                    <a:cxn ang="0">
                      <a:pos x="82" y="24"/>
                    </a:cxn>
                    <a:cxn ang="0">
                      <a:pos x="99" y="18"/>
                    </a:cxn>
                    <a:cxn ang="0">
                      <a:pos x="117" y="12"/>
                    </a:cxn>
                    <a:cxn ang="0">
                      <a:pos x="134" y="12"/>
                    </a:cxn>
                    <a:cxn ang="0">
                      <a:pos x="151" y="6"/>
                    </a:cxn>
                    <a:cxn ang="0">
                      <a:pos x="169" y="6"/>
                    </a:cxn>
                    <a:cxn ang="0">
                      <a:pos x="186" y="6"/>
                    </a:cxn>
                    <a:cxn ang="0">
                      <a:pos x="204" y="0"/>
                    </a:cxn>
                    <a:cxn ang="0">
                      <a:pos x="221" y="0"/>
                    </a:cxn>
                    <a:cxn ang="0">
                      <a:pos x="239" y="0"/>
                    </a:cxn>
                    <a:cxn ang="0">
                      <a:pos x="256" y="0"/>
                    </a:cxn>
                    <a:cxn ang="0">
                      <a:pos x="273" y="6"/>
                    </a:cxn>
                    <a:cxn ang="0">
                      <a:pos x="291" y="6"/>
                    </a:cxn>
                    <a:cxn ang="0">
                      <a:pos x="308" y="6"/>
                    </a:cxn>
                    <a:cxn ang="0">
                      <a:pos x="326" y="12"/>
                    </a:cxn>
                    <a:cxn ang="0">
                      <a:pos x="343" y="12"/>
                    </a:cxn>
                    <a:cxn ang="0">
                      <a:pos x="361" y="18"/>
                    </a:cxn>
                    <a:cxn ang="0">
                      <a:pos x="378" y="24"/>
                    </a:cxn>
                    <a:cxn ang="0">
                      <a:pos x="396" y="30"/>
                    </a:cxn>
                    <a:cxn ang="0">
                      <a:pos x="413" y="35"/>
                    </a:cxn>
                    <a:cxn ang="0">
                      <a:pos x="430" y="41"/>
                    </a:cxn>
                    <a:cxn ang="0">
                      <a:pos x="448" y="47"/>
                    </a:cxn>
                    <a:cxn ang="0">
                      <a:pos x="465" y="53"/>
                    </a:cxn>
                    <a:cxn ang="0">
                      <a:pos x="483" y="65"/>
                    </a:cxn>
                    <a:cxn ang="0">
                      <a:pos x="500" y="71"/>
                    </a:cxn>
                    <a:cxn ang="0">
                      <a:pos x="518" y="82"/>
                    </a:cxn>
                    <a:cxn ang="0">
                      <a:pos x="535" y="88"/>
                    </a:cxn>
                    <a:cxn ang="0">
                      <a:pos x="552" y="100"/>
                    </a:cxn>
                    <a:cxn ang="0">
                      <a:pos x="570" y="112"/>
                    </a:cxn>
                    <a:cxn ang="0">
                      <a:pos x="587" y="118"/>
                    </a:cxn>
                    <a:cxn ang="0">
                      <a:pos x="605" y="129"/>
                    </a:cxn>
                    <a:cxn ang="0">
                      <a:pos x="622" y="141"/>
                    </a:cxn>
                    <a:cxn ang="0">
                      <a:pos x="640" y="153"/>
                    </a:cxn>
                    <a:cxn ang="0">
                      <a:pos x="657" y="164"/>
                    </a:cxn>
                    <a:cxn ang="0">
                      <a:pos x="674" y="176"/>
                    </a:cxn>
                    <a:cxn ang="0">
                      <a:pos x="692" y="188"/>
                    </a:cxn>
                    <a:cxn ang="0">
                      <a:pos x="709" y="200"/>
                    </a:cxn>
                    <a:cxn ang="0">
                      <a:pos x="727" y="211"/>
                    </a:cxn>
                  </a:cxnLst>
                  <a:rect l="0" t="0" r="r" b="b"/>
                  <a:pathLst>
                    <a:path w="738" h="217">
                      <a:moveTo>
                        <a:pt x="0" y="53"/>
                      </a:moveTo>
                      <a:lnTo>
                        <a:pt x="6" y="47"/>
                      </a:lnTo>
                      <a:lnTo>
                        <a:pt x="12" y="47"/>
                      </a:lnTo>
                      <a:lnTo>
                        <a:pt x="18" y="47"/>
                      </a:lnTo>
                      <a:lnTo>
                        <a:pt x="24" y="41"/>
                      </a:lnTo>
                      <a:lnTo>
                        <a:pt x="29" y="41"/>
                      </a:lnTo>
                      <a:lnTo>
                        <a:pt x="35" y="35"/>
                      </a:lnTo>
                      <a:lnTo>
                        <a:pt x="41" y="35"/>
                      </a:lnTo>
                      <a:lnTo>
                        <a:pt x="47" y="35"/>
                      </a:lnTo>
                      <a:lnTo>
                        <a:pt x="53" y="30"/>
                      </a:lnTo>
                      <a:lnTo>
                        <a:pt x="58" y="30"/>
                      </a:lnTo>
                      <a:lnTo>
                        <a:pt x="64" y="30"/>
                      </a:lnTo>
                      <a:lnTo>
                        <a:pt x="70" y="24"/>
                      </a:lnTo>
                      <a:lnTo>
                        <a:pt x="76" y="24"/>
                      </a:lnTo>
                      <a:lnTo>
                        <a:pt x="82" y="24"/>
                      </a:lnTo>
                      <a:lnTo>
                        <a:pt x="88" y="24"/>
                      </a:lnTo>
                      <a:lnTo>
                        <a:pt x="93" y="18"/>
                      </a:lnTo>
                      <a:lnTo>
                        <a:pt x="99" y="18"/>
                      </a:lnTo>
                      <a:lnTo>
                        <a:pt x="105" y="18"/>
                      </a:lnTo>
                      <a:lnTo>
                        <a:pt x="111" y="18"/>
                      </a:lnTo>
                      <a:lnTo>
                        <a:pt x="117" y="12"/>
                      </a:lnTo>
                      <a:lnTo>
                        <a:pt x="122" y="12"/>
                      </a:lnTo>
                      <a:lnTo>
                        <a:pt x="128" y="12"/>
                      </a:lnTo>
                      <a:lnTo>
                        <a:pt x="134" y="12"/>
                      </a:lnTo>
                      <a:lnTo>
                        <a:pt x="140" y="12"/>
                      </a:lnTo>
                      <a:lnTo>
                        <a:pt x="146" y="6"/>
                      </a:lnTo>
                      <a:lnTo>
                        <a:pt x="151" y="6"/>
                      </a:lnTo>
                      <a:lnTo>
                        <a:pt x="157" y="6"/>
                      </a:lnTo>
                      <a:lnTo>
                        <a:pt x="163" y="6"/>
                      </a:lnTo>
                      <a:lnTo>
                        <a:pt x="169" y="6"/>
                      </a:lnTo>
                      <a:lnTo>
                        <a:pt x="175" y="6"/>
                      </a:lnTo>
                      <a:lnTo>
                        <a:pt x="181" y="6"/>
                      </a:lnTo>
                      <a:lnTo>
                        <a:pt x="186" y="6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7" y="0"/>
                      </a:lnTo>
                      <a:lnTo>
                        <a:pt x="233" y="0"/>
                      </a:lnTo>
                      <a:lnTo>
                        <a:pt x="239" y="0"/>
                      </a:lnTo>
                      <a:lnTo>
                        <a:pt x="244" y="0"/>
                      </a:lnTo>
                      <a:lnTo>
                        <a:pt x="250" y="0"/>
                      </a:lnTo>
                      <a:lnTo>
                        <a:pt x="256" y="0"/>
                      </a:lnTo>
                      <a:lnTo>
                        <a:pt x="262" y="0"/>
                      </a:lnTo>
                      <a:lnTo>
                        <a:pt x="268" y="6"/>
                      </a:lnTo>
                      <a:lnTo>
                        <a:pt x="273" y="6"/>
                      </a:lnTo>
                      <a:lnTo>
                        <a:pt x="279" y="6"/>
                      </a:lnTo>
                      <a:lnTo>
                        <a:pt x="285" y="6"/>
                      </a:lnTo>
                      <a:lnTo>
                        <a:pt x="291" y="6"/>
                      </a:lnTo>
                      <a:lnTo>
                        <a:pt x="297" y="6"/>
                      </a:lnTo>
                      <a:lnTo>
                        <a:pt x="303" y="6"/>
                      </a:lnTo>
                      <a:lnTo>
                        <a:pt x="308" y="6"/>
                      </a:lnTo>
                      <a:lnTo>
                        <a:pt x="314" y="12"/>
                      </a:lnTo>
                      <a:lnTo>
                        <a:pt x="320" y="12"/>
                      </a:lnTo>
                      <a:lnTo>
                        <a:pt x="326" y="12"/>
                      </a:lnTo>
                      <a:lnTo>
                        <a:pt x="332" y="12"/>
                      </a:lnTo>
                      <a:lnTo>
                        <a:pt x="337" y="12"/>
                      </a:lnTo>
                      <a:lnTo>
                        <a:pt x="343" y="12"/>
                      </a:lnTo>
                      <a:lnTo>
                        <a:pt x="349" y="18"/>
                      </a:lnTo>
                      <a:lnTo>
                        <a:pt x="355" y="18"/>
                      </a:lnTo>
                      <a:lnTo>
                        <a:pt x="361" y="18"/>
                      </a:lnTo>
                      <a:lnTo>
                        <a:pt x="366" y="18"/>
                      </a:lnTo>
                      <a:lnTo>
                        <a:pt x="372" y="24"/>
                      </a:lnTo>
                      <a:lnTo>
                        <a:pt x="378" y="24"/>
                      </a:lnTo>
                      <a:lnTo>
                        <a:pt x="384" y="24"/>
                      </a:lnTo>
                      <a:lnTo>
                        <a:pt x="390" y="30"/>
                      </a:lnTo>
                      <a:lnTo>
                        <a:pt x="396" y="30"/>
                      </a:lnTo>
                      <a:lnTo>
                        <a:pt x="401" y="30"/>
                      </a:lnTo>
                      <a:lnTo>
                        <a:pt x="407" y="35"/>
                      </a:lnTo>
                      <a:lnTo>
                        <a:pt x="413" y="35"/>
                      </a:lnTo>
                      <a:lnTo>
                        <a:pt x="419" y="35"/>
                      </a:lnTo>
                      <a:lnTo>
                        <a:pt x="425" y="41"/>
                      </a:lnTo>
                      <a:lnTo>
                        <a:pt x="430" y="41"/>
                      </a:lnTo>
                      <a:lnTo>
                        <a:pt x="436" y="47"/>
                      </a:lnTo>
                      <a:lnTo>
                        <a:pt x="442" y="47"/>
                      </a:lnTo>
                      <a:lnTo>
                        <a:pt x="448" y="47"/>
                      </a:lnTo>
                      <a:lnTo>
                        <a:pt x="454" y="53"/>
                      </a:lnTo>
                      <a:lnTo>
                        <a:pt x="459" y="53"/>
                      </a:lnTo>
                      <a:lnTo>
                        <a:pt x="465" y="53"/>
                      </a:lnTo>
                      <a:lnTo>
                        <a:pt x="471" y="59"/>
                      </a:lnTo>
                      <a:lnTo>
                        <a:pt x="477" y="59"/>
                      </a:lnTo>
                      <a:lnTo>
                        <a:pt x="483" y="65"/>
                      </a:lnTo>
                      <a:lnTo>
                        <a:pt x="488" y="65"/>
                      </a:lnTo>
                      <a:lnTo>
                        <a:pt x="494" y="71"/>
                      </a:lnTo>
                      <a:lnTo>
                        <a:pt x="500" y="71"/>
                      </a:lnTo>
                      <a:lnTo>
                        <a:pt x="506" y="77"/>
                      </a:lnTo>
                      <a:lnTo>
                        <a:pt x="512" y="77"/>
                      </a:lnTo>
                      <a:lnTo>
                        <a:pt x="518" y="82"/>
                      </a:lnTo>
                      <a:lnTo>
                        <a:pt x="523" y="82"/>
                      </a:lnTo>
                      <a:lnTo>
                        <a:pt x="529" y="88"/>
                      </a:lnTo>
                      <a:lnTo>
                        <a:pt x="535" y="88"/>
                      </a:lnTo>
                      <a:lnTo>
                        <a:pt x="541" y="94"/>
                      </a:lnTo>
                      <a:lnTo>
                        <a:pt x="547" y="94"/>
                      </a:lnTo>
                      <a:lnTo>
                        <a:pt x="552" y="100"/>
                      </a:lnTo>
                      <a:lnTo>
                        <a:pt x="558" y="106"/>
                      </a:lnTo>
                      <a:lnTo>
                        <a:pt x="564" y="106"/>
                      </a:lnTo>
                      <a:lnTo>
                        <a:pt x="570" y="112"/>
                      </a:lnTo>
                      <a:lnTo>
                        <a:pt x="576" y="112"/>
                      </a:lnTo>
                      <a:lnTo>
                        <a:pt x="581" y="118"/>
                      </a:lnTo>
                      <a:lnTo>
                        <a:pt x="587" y="118"/>
                      </a:lnTo>
                      <a:lnTo>
                        <a:pt x="593" y="123"/>
                      </a:lnTo>
                      <a:lnTo>
                        <a:pt x="599" y="123"/>
                      </a:lnTo>
                      <a:lnTo>
                        <a:pt x="605" y="129"/>
                      </a:lnTo>
                      <a:lnTo>
                        <a:pt x="611" y="135"/>
                      </a:lnTo>
                      <a:lnTo>
                        <a:pt x="616" y="141"/>
                      </a:lnTo>
                      <a:lnTo>
                        <a:pt x="622" y="141"/>
                      </a:lnTo>
                      <a:lnTo>
                        <a:pt x="628" y="147"/>
                      </a:lnTo>
                      <a:lnTo>
                        <a:pt x="634" y="147"/>
                      </a:lnTo>
                      <a:lnTo>
                        <a:pt x="640" y="153"/>
                      </a:lnTo>
                      <a:lnTo>
                        <a:pt x="645" y="153"/>
                      </a:lnTo>
                      <a:lnTo>
                        <a:pt x="651" y="159"/>
                      </a:lnTo>
                      <a:lnTo>
                        <a:pt x="657" y="164"/>
                      </a:lnTo>
                      <a:lnTo>
                        <a:pt x="663" y="164"/>
                      </a:lnTo>
                      <a:lnTo>
                        <a:pt x="669" y="170"/>
                      </a:lnTo>
                      <a:lnTo>
                        <a:pt x="674" y="176"/>
                      </a:lnTo>
                      <a:lnTo>
                        <a:pt x="680" y="176"/>
                      </a:lnTo>
                      <a:lnTo>
                        <a:pt x="686" y="182"/>
                      </a:lnTo>
                      <a:lnTo>
                        <a:pt x="692" y="188"/>
                      </a:lnTo>
                      <a:lnTo>
                        <a:pt x="698" y="188"/>
                      </a:lnTo>
                      <a:lnTo>
                        <a:pt x="704" y="194"/>
                      </a:lnTo>
                      <a:lnTo>
                        <a:pt x="709" y="200"/>
                      </a:lnTo>
                      <a:lnTo>
                        <a:pt x="715" y="205"/>
                      </a:lnTo>
                      <a:lnTo>
                        <a:pt x="721" y="205"/>
                      </a:lnTo>
                      <a:lnTo>
                        <a:pt x="727" y="211"/>
                      </a:lnTo>
                      <a:lnTo>
                        <a:pt x="733" y="211"/>
                      </a:lnTo>
                      <a:lnTo>
                        <a:pt x="738" y="217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3306" y="3057"/>
                  <a:ext cx="738" cy="375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29" y="18"/>
                    </a:cxn>
                    <a:cxn ang="0">
                      <a:pos x="47" y="35"/>
                    </a:cxn>
                    <a:cxn ang="0">
                      <a:pos x="64" y="47"/>
                    </a:cxn>
                    <a:cxn ang="0">
                      <a:pos x="82" y="59"/>
                    </a:cxn>
                    <a:cxn ang="0">
                      <a:pos x="99" y="70"/>
                    </a:cxn>
                    <a:cxn ang="0">
                      <a:pos x="117" y="82"/>
                    </a:cxn>
                    <a:cxn ang="0">
                      <a:pos x="134" y="94"/>
                    </a:cxn>
                    <a:cxn ang="0">
                      <a:pos x="151" y="106"/>
                    </a:cxn>
                    <a:cxn ang="0">
                      <a:pos x="169" y="117"/>
                    </a:cxn>
                    <a:cxn ang="0">
                      <a:pos x="186" y="129"/>
                    </a:cxn>
                    <a:cxn ang="0">
                      <a:pos x="204" y="141"/>
                    </a:cxn>
                    <a:cxn ang="0">
                      <a:pos x="221" y="152"/>
                    </a:cxn>
                    <a:cxn ang="0">
                      <a:pos x="239" y="158"/>
                    </a:cxn>
                    <a:cxn ang="0">
                      <a:pos x="256" y="170"/>
                    </a:cxn>
                    <a:cxn ang="0">
                      <a:pos x="274" y="182"/>
                    </a:cxn>
                    <a:cxn ang="0">
                      <a:pos x="291" y="193"/>
                    </a:cxn>
                    <a:cxn ang="0">
                      <a:pos x="308" y="205"/>
                    </a:cxn>
                    <a:cxn ang="0">
                      <a:pos x="326" y="211"/>
                    </a:cxn>
                    <a:cxn ang="0">
                      <a:pos x="343" y="223"/>
                    </a:cxn>
                    <a:cxn ang="0">
                      <a:pos x="361" y="235"/>
                    </a:cxn>
                    <a:cxn ang="0">
                      <a:pos x="378" y="240"/>
                    </a:cxn>
                    <a:cxn ang="0">
                      <a:pos x="396" y="252"/>
                    </a:cxn>
                    <a:cxn ang="0">
                      <a:pos x="413" y="258"/>
                    </a:cxn>
                    <a:cxn ang="0">
                      <a:pos x="430" y="270"/>
                    </a:cxn>
                    <a:cxn ang="0">
                      <a:pos x="448" y="276"/>
                    </a:cxn>
                    <a:cxn ang="0">
                      <a:pos x="465" y="287"/>
                    </a:cxn>
                    <a:cxn ang="0">
                      <a:pos x="483" y="293"/>
                    </a:cxn>
                    <a:cxn ang="0">
                      <a:pos x="500" y="299"/>
                    </a:cxn>
                    <a:cxn ang="0">
                      <a:pos x="518" y="305"/>
                    </a:cxn>
                    <a:cxn ang="0">
                      <a:pos x="535" y="311"/>
                    </a:cxn>
                    <a:cxn ang="0">
                      <a:pos x="552" y="322"/>
                    </a:cxn>
                    <a:cxn ang="0">
                      <a:pos x="570" y="328"/>
                    </a:cxn>
                    <a:cxn ang="0">
                      <a:pos x="587" y="334"/>
                    </a:cxn>
                    <a:cxn ang="0">
                      <a:pos x="605" y="340"/>
                    </a:cxn>
                    <a:cxn ang="0">
                      <a:pos x="622" y="346"/>
                    </a:cxn>
                    <a:cxn ang="0">
                      <a:pos x="640" y="352"/>
                    </a:cxn>
                    <a:cxn ang="0">
                      <a:pos x="657" y="352"/>
                    </a:cxn>
                    <a:cxn ang="0">
                      <a:pos x="674" y="358"/>
                    </a:cxn>
                    <a:cxn ang="0">
                      <a:pos x="692" y="363"/>
                    </a:cxn>
                    <a:cxn ang="0">
                      <a:pos x="709" y="369"/>
                    </a:cxn>
                    <a:cxn ang="0">
                      <a:pos x="727" y="375"/>
                    </a:cxn>
                  </a:cxnLst>
                  <a:rect l="0" t="0" r="r" b="b"/>
                  <a:pathLst>
                    <a:path w="738" h="3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9" y="18"/>
                      </a:lnTo>
                      <a:lnTo>
                        <a:pt x="35" y="24"/>
                      </a:lnTo>
                      <a:lnTo>
                        <a:pt x="41" y="29"/>
                      </a:lnTo>
                      <a:lnTo>
                        <a:pt x="47" y="35"/>
                      </a:lnTo>
                      <a:lnTo>
                        <a:pt x="53" y="35"/>
                      </a:lnTo>
                      <a:lnTo>
                        <a:pt x="58" y="41"/>
                      </a:lnTo>
                      <a:lnTo>
                        <a:pt x="64" y="47"/>
                      </a:lnTo>
                      <a:lnTo>
                        <a:pt x="70" y="47"/>
                      </a:lnTo>
                      <a:lnTo>
                        <a:pt x="76" y="53"/>
                      </a:lnTo>
                      <a:lnTo>
                        <a:pt x="82" y="59"/>
                      </a:lnTo>
                      <a:lnTo>
                        <a:pt x="88" y="59"/>
                      </a:lnTo>
                      <a:lnTo>
                        <a:pt x="93" y="65"/>
                      </a:lnTo>
                      <a:lnTo>
                        <a:pt x="99" y="70"/>
                      </a:lnTo>
                      <a:lnTo>
                        <a:pt x="105" y="70"/>
                      </a:lnTo>
                      <a:lnTo>
                        <a:pt x="111" y="76"/>
                      </a:lnTo>
                      <a:lnTo>
                        <a:pt x="117" y="82"/>
                      </a:lnTo>
                      <a:lnTo>
                        <a:pt x="122" y="82"/>
                      </a:lnTo>
                      <a:lnTo>
                        <a:pt x="128" y="88"/>
                      </a:lnTo>
                      <a:lnTo>
                        <a:pt x="134" y="94"/>
                      </a:lnTo>
                      <a:lnTo>
                        <a:pt x="140" y="94"/>
                      </a:lnTo>
                      <a:lnTo>
                        <a:pt x="146" y="100"/>
                      </a:lnTo>
                      <a:lnTo>
                        <a:pt x="151" y="106"/>
                      </a:lnTo>
                      <a:lnTo>
                        <a:pt x="157" y="106"/>
                      </a:lnTo>
                      <a:lnTo>
                        <a:pt x="163" y="111"/>
                      </a:lnTo>
                      <a:lnTo>
                        <a:pt x="169" y="117"/>
                      </a:lnTo>
                      <a:lnTo>
                        <a:pt x="175" y="123"/>
                      </a:lnTo>
                      <a:lnTo>
                        <a:pt x="181" y="123"/>
                      </a:lnTo>
                      <a:lnTo>
                        <a:pt x="186" y="129"/>
                      </a:lnTo>
                      <a:lnTo>
                        <a:pt x="192" y="135"/>
                      </a:lnTo>
                      <a:lnTo>
                        <a:pt x="198" y="135"/>
                      </a:lnTo>
                      <a:lnTo>
                        <a:pt x="204" y="141"/>
                      </a:lnTo>
                      <a:lnTo>
                        <a:pt x="210" y="141"/>
                      </a:lnTo>
                      <a:lnTo>
                        <a:pt x="215" y="147"/>
                      </a:lnTo>
                      <a:lnTo>
                        <a:pt x="221" y="152"/>
                      </a:lnTo>
                      <a:lnTo>
                        <a:pt x="227" y="152"/>
                      </a:lnTo>
                      <a:lnTo>
                        <a:pt x="233" y="158"/>
                      </a:lnTo>
                      <a:lnTo>
                        <a:pt x="239" y="158"/>
                      </a:lnTo>
                      <a:lnTo>
                        <a:pt x="244" y="164"/>
                      </a:lnTo>
                      <a:lnTo>
                        <a:pt x="250" y="170"/>
                      </a:lnTo>
                      <a:lnTo>
                        <a:pt x="256" y="170"/>
                      </a:lnTo>
                      <a:lnTo>
                        <a:pt x="262" y="176"/>
                      </a:lnTo>
                      <a:lnTo>
                        <a:pt x="268" y="182"/>
                      </a:lnTo>
                      <a:lnTo>
                        <a:pt x="274" y="182"/>
                      </a:lnTo>
                      <a:lnTo>
                        <a:pt x="279" y="188"/>
                      </a:lnTo>
                      <a:lnTo>
                        <a:pt x="285" y="188"/>
                      </a:lnTo>
                      <a:lnTo>
                        <a:pt x="291" y="193"/>
                      </a:lnTo>
                      <a:lnTo>
                        <a:pt x="297" y="193"/>
                      </a:lnTo>
                      <a:lnTo>
                        <a:pt x="303" y="199"/>
                      </a:lnTo>
                      <a:lnTo>
                        <a:pt x="308" y="205"/>
                      </a:lnTo>
                      <a:lnTo>
                        <a:pt x="314" y="205"/>
                      </a:lnTo>
                      <a:lnTo>
                        <a:pt x="320" y="211"/>
                      </a:lnTo>
                      <a:lnTo>
                        <a:pt x="326" y="211"/>
                      </a:lnTo>
                      <a:lnTo>
                        <a:pt x="332" y="217"/>
                      </a:lnTo>
                      <a:lnTo>
                        <a:pt x="337" y="217"/>
                      </a:lnTo>
                      <a:lnTo>
                        <a:pt x="343" y="223"/>
                      </a:lnTo>
                      <a:lnTo>
                        <a:pt x="349" y="229"/>
                      </a:lnTo>
                      <a:lnTo>
                        <a:pt x="355" y="229"/>
                      </a:lnTo>
                      <a:lnTo>
                        <a:pt x="361" y="235"/>
                      </a:lnTo>
                      <a:lnTo>
                        <a:pt x="366" y="235"/>
                      </a:lnTo>
                      <a:lnTo>
                        <a:pt x="372" y="240"/>
                      </a:lnTo>
                      <a:lnTo>
                        <a:pt x="378" y="240"/>
                      </a:lnTo>
                      <a:lnTo>
                        <a:pt x="384" y="246"/>
                      </a:lnTo>
                      <a:lnTo>
                        <a:pt x="390" y="246"/>
                      </a:lnTo>
                      <a:lnTo>
                        <a:pt x="396" y="252"/>
                      </a:lnTo>
                      <a:lnTo>
                        <a:pt x="401" y="252"/>
                      </a:lnTo>
                      <a:lnTo>
                        <a:pt x="407" y="258"/>
                      </a:lnTo>
                      <a:lnTo>
                        <a:pt x="413" y="258"/>
                      </a:lnTo>
                      <a:lnTo>
                        <a:pt x="419" y="264"/>
                      </a:lnTo>
                      <a:lnTo>
                        <a:pt x="425" y="264"/>
                      </a:lnTo>
                      <a:lnTo>
                        <a:pt x="430" y="270"/>
                      </a:lnTo>
                      <a:lnTo>
                        <a:pt x="436" y="270"/>
                      </a:lnTo>
                      <a:lnTo>
                        <a:pt x="442" y="276"/>
                      </a:lnTo>
                      <a:lnTo>
                        <a:pt x="448" y="276"/>
                      </a:lnTo>
                      <a:lnTo>
                        <a:pt x="454" y="281"/>
                      </a:lnTo>
                      <a:lnTo>
                        <a:pt x="459" y="281"/>
                      </a:lnTo>
                      <a:lnTo>
                        <a:pt x="465" y="287"/>
                      </a:lnTo>
                      <a:lnTo>
                        <a:pt x="471" y="287"/>
                      </a:lnTo>
                      <a:lnTo>
                        <a:pt x="477" y="287"/>
                      </a:lnTo>
                      <a:lnTo>
                        <a:pt x="483" y="293"/>
                      </a:lnTo>
                      <a:lnTo>
                        <a:pt x="489" y="293"/>
                      </a:lnTo>
                      <a:lnTo>
                        <a:pt x="494" y="299"/>
                      </a:lnTo>
                      <a:lnTo>
                        <a:pt x="500" y="299"/>
                      </a:lnTo>
                      <a:lnTo>
                        <a:pt x="506" y="305"/>
                      </a:lnTo>
                      <a:lnTo>
                        <a:pt x="512" y="305"/>
                      </a:lnTo>
                      <a:lnTo>
                        <a:pt x="518" y="305"/>
                      </a:lnTo>
                      <a:lnTo>
                        <a:pt x="523" y="311"/>
                      </a:lnTo>
                      <a:lnTo>
                        <a:pt x="529" y="311"/>
                      </a:lnTo>
                      <a:lnTo>
                        <a:pt x="535" y="311"/>
                      </a:lnTo>
                      <a:lnTo>
                        <a:pt x="541" y="317"/>
                      </a:lnTo>
                      <a:lnTo>
                        <a:pt x="547" y="317"/>
                      </a:lnTo>
                      <a:lnTo>
                        <a:pt x="552" y="322"/>
                      </a:lnTo>
                      <a:lnTo>
                        <a:pt x="558" y="322"/>
                      </a:lnTo>
                      <a:lnTo>
                        <a:pt x="564" y="322"/>
                      </a:lnTo>
                      <a:lnTo>
                        <a:pt x="570" y="328"/>
                      </a:lnTo>
                      <a:lnTo>
                        <a:pt x="576" y="328"/>
                      </a:lnTo>
                      <a:lnTo>
                        <a:pt x="581" y="328"/>
                      </a:lnTo>
                      <a:lnTo>
                        <a:pt x="587" y="334"/>
                      </a:lnTo>
                      <a:lnTo>
                        <a:pt x="593" y="334"/>
                      </a:lnTo>
                      <a:lnTo>
                        <a:pt x="599" y="334"/>
                      </a:lnTo>
                      <a:lnTo>
                        <a:pt x="605" y="340"/>
                      </a:lnTo>
                      <a:lnTo>
                        <a:pt x="611" y="340"/>
                      </a:lnTo>
                      <a:lnTo>
                        <a:pt x="616" y="340"/>
                      </a:lnTo>
                      <a:lnTo>
                        <a:pt x="622" y="346"/>
                      </a:lnTo>
                      <a:lnTo>
                        <a:pt x="628" y="346"/>
                      </a:lnTo>
                      <a:lnTo>
                        <a:pt x="634" y="346"/>
                      </a:lnTo>
                      <a:lnTo>
                        <a:pt x="640" y="352"/>
                      </a:lnTo>
                      <a:lnTo>
                        <a:pt x="645" y="352"/>
                      </a:lnTo>
                      <a:lnTo>
                        <a:pt x="651" y="352"/>
                      </a:lnTo>
                      <a:lnTo>
                        <a:pt x="657" y="352"/>
                      </a:lnTo>
                      <a:lnTo>
                        <a:pt x="663" y="358"/>
                      </a:lnTo>
                      <a:lnTo>
                        <a:pt x="669" y="358"/>
                      </a:lnTo>
                      <a:lnTo>
                        <a:pt x="674" y="358"/>
                      </a:lnTo>
                      <a:lnTo>
                        <a:pt x="680" y="363"/>
                      </a:lnTo>
                      <a:lnTo>
                        <a:pt x="686" y="363"/>
                      </a:lnTo>
                      <a:lnTo>
                        <a:pt x="692" y="363"/>
                      </a:lnTo>
                      <a:lnTo>
                        <a:pt x="698" y="363"/>
                      </a:lnTo>
                      <a:lnTo>
                        <a:pt x="704" y="369"/>
                      </a:lnTo>
                      <a:lnTo>
                        <a:pt x="709" y="369"/>
                      </a:lnTo>
                      <a:lnTo>
                        <a:pt x="715" y="369"/>
                      </a:lnTo>
                      <a:lnTo>
                        <a:pt x="721" y="369"/>
                      </a:lnTo>
                      <a:lnTo>
                        <a:pt x="727" y="375"/>
                      </a:lnTo>
                      <a:lnTo>
                        <a:pt x="733" y="375"/>
                      </a:lnTo>
                      <a:lnTo>
                        <a:pt x="738" y="375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" name="Freeform 56"/>
              <p:cNvSpPr>
                <a:spLocks/>
              </p:cNvSpPr>
              <p:nvPr/>
            </p:nvSpPr>
            <p:spPr bwMode="auto">
              <a:xfrm>
                <a:off x="4044" y="3432"/>
                <a:ext cx="454" cy="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8" y="6"/>
                  </a:cxn>
                  <a:cxn ang="0">
                    <a:pos x="29" y="6"/>
                  </a:cxn>
                  <a:cxn ang="0">
                    <a:pos x="41" y="6"/>
                  </a:cxn>
                  <a:cxn ang="0">
                    <a:pos x="53" y="12"/>
                  </a:cxn>
                  <a:cxn ang="0">
                    <a:pos x="64" y="12"/>
                  </a:cxn>
                  <a:cxn ang="0">
                    <a:pos x="76" y="12"/>
                  </a:cxn>
                  <a:cxn ang="0">
                    <a:pos x="88" y="18"/>
                  </a:cxn>
                  <a:cxn ang="0">
                    <a:pos x="99" y="18"/>
                  </a:cxn>
                  <a:cxn ang="0">
                    <a:pos x="111" y="18"/>
                  </a:cxn>
                  <a:cxn ang="0">
                    <a:pos x="122" y="24"/>
                  </a:cxn>
                  <a:cxn ang="0">
                    <a:pos x="134" y="24"/>
                  </a:cxn>
                  <a:cxn ang="0">
                    <a:pos x="146" y="24"/>
                  </a:cxn>
                  <a:cxn ang="0">
                    <a:pos x="157" y="29"/>
                  </a:cxn>
                  <a:cxn ang="0">
                    <a:pos x="169" y="29"/>
                  </a:cxn>
                  <a:cxn ang="0">
                    <a:pos x="181" y="29"/>
                  </a:cxn>
                  <a:cxn ang="0">
                    <a:pos x="192" y="29"/>
                  </a:cxn>
                  <a:cxn ang="0">
                    <a:pos x="204" y="35"/>
                  </a:cxn>
                  <a:cxn ang="0">
                    <a:pos x="215" y="35"/>
                  </a:cxn>
                  <a:cxn ang="0">
                    <a:pos x="227" y="35"/>
                  </a:cxn>
                  <a:cxn ang="0">
                    <a:pos x="239" y="35"/>
                  </a:cxn>
                  <a:cxn ang="0">
                    <a:pos x="250" y="35"/>
                  </a:cxn>
                  <a:cxn ang="0">
                    <a:pos x="262" y="41"/>
                  </a:cxn>
                  <a:cxn ang="0">
                    <a:pos x="274" y="41"/>
                  </a:cxn>
                  <a:cxn ang="0">
                    <a:pos x="285" y="41"/>
                  </a:cxn>
                  <a:cxn ang="0">
                    <a:pos x="297" y="41"/>
                  </a:cxn>
                  <a:cxn ang="0">
                    <a:pos x="308" y="41"/>
                  </a:cxn>
                  <a:cxn ang="0">
                    <a:pos x="320" y="41"/>
                  </a:cxn>
                  <a:cxn ang="0">
                    <a:pos x="332" y="41"/>
                  </a:cxn>
                  <a:cxn ang="0">
                    <a:pos x="343" y="47"/>
                  </a:cxn>
                  <a:cxn ang="0">
                    <a:pos x="355" y="47"/>
                  </a:cxn>
                  <a:cxn ang="0">
                    <a:pos x="367" y="47"/>
                  </a:cxn>
                  <a:cxn ang="0">
                    <a:pos x="378" y="47"/>
                  </a:cxn>
                  <a:cxn ang="0">
                    <a:pos x="390" y="47"/>
                  </a:cxn>
                  <a:cxn ang="0">
                    <a:pos x="401" y="47"/>
                  </a:cxn>
                  <a:cxn ang="0">
                    <a:pos x="413" y="47"/>
                  </a:cxn>
                  <a:cxn ang="0">
                    <a:pos x="425" y="47"/>
                  </a:cxn>
                  <a:cxn ang="0">
                    <a:pos x="436" y="47"/>
                  </a:cxn>
                  <a:cxn ang="0">
                    <a:pos x="448" y="47"/>
                  </a:cxn>
                </a:cxnLst>
                <a:rect l="0" t="0" r="r" b="b"/>
                <a:pathLst>
                  <a:path w="454" h="53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70" y="12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8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5" y="18"/>
                    </a:lnTo>
                    <a:lnTo>
                      <a:pt x="111" y="18"/>
                    </a:lnTo>
                    <a:lnTo>
                      <a:pt x="117" y="24"/>
                    </a:lnTo>
                    <a:lnTo>
                      <a:pt x="122" y="24"/>
                    </a:lnTo>
                    <a:lnTo>
                      <a:pt x="128" y="24"/>
                    </a:lnTo>
                    <a:lnTo>
                      <a:pt x="134" y="24"/>
                    </a:lnTo>
                    <a:lnTo>
                      <a:pt x="140" y="24"/>
                    </a:lnTo>
                    <a:lnTo>
                      <a:pt x="146" y="24"/>
                    </a:lnTo>
                    <a:lnTo>
                      <a:pt x="151" y="24"/>
                    </a:lnTo>
                    <a:lnTo>
                      <a:pt x="157" y="29"/>
                    </a:lnTo>
                    <a:lnTo>
                      <a:pt x="163" y="29"/>
                    </a:lnTo>
                    <a:lnTo>
                      <a:pt x="169" y="29"/>
                    </a:lnTo>
                    <a:lnTo>
                      <a:pt x="175" y="29"/>
                    </a:lnTo>
                    <a:lnTo>
                      <a:pt x="181" y="29"/>
                    </a:lnTo>
                    <a:lnTo>
                      <a:pt x="186" y="29"/>
                    </a:lnTo>
                    <a:lnTo>
                      <a:pt x="192" y="29"/>
                    </a:lnTo>
                    <a:lnTo>
                      <a:pt x="198" y="29"/>
                    </a:lnTo>
                    <a:lnTo>
                      <a:pt x="204" y="35"/>
                    </a:lnTo>
                    <a:lnTo>
                      <a:pt x="210" y="35"/>
                    </a:lnTo>
                    <a:lnTo>
                      <a:pt x="215" y="35"/>
                    </a:lnTo>
                    <a:lnTo>
                      <a:pt x="221" y="35"/>
                    </a:lnTo>
                    <a:lnTo>
                      <a:pt x="227" y="35"/>
                    </a:lnTo>
                    <a:lnTo>
                      <a:pt x="233" y="35"/>
                    </a:lnTo>
                    <a:lnTo>
                      <a:pt x="239" y="35"/>
                    </a:lnTo>
                    <a:lnTo>
                      <a:pt x="244" y="35"/>
                    </a:lnTo>
                    <a:lnTo>
                      <a:pt x="250" y="35"/>
                    </a:lnTo>
                    <a:lnTo>
                      <a:pt x="256" y="35"/>
                    </a:lnTo>
                    <a:lnTo>
                      <a:pt x="262" y="41"/>
                    </a:lnTo>
                    <a:lnTo>
                      <a:pt x="268" y="41"/>
                    </a:lnTo>
                    <a:lnTo>
                      <a:pt x="274" y="41"/>
                    </a:lnTo>
                    <a:lnTo>
                      <a:pt x="279" y="41"/>
                    </a:lnTo>
                    <a:lnTo>
                      <a:pt x="285" y="41"/>
                    </a:lnTo>
                    <a:lnTo>
                      <a:pt x="291" y="41"/>
                    </a:lnTo>
                    <a:lnTo>
                      <a:pt x="297" y="41"/>
                    </a:lnTo>
                    <a:lnTo>
                      <a:pt x="303" y="41"/>
                    </a:lnTo>
                    <a:lnTo>
                      <a:pt x="308" y="41"/>
                    </a:lnTo>
                    <a:lnTo>
                      <a:pt x="314" y="41"/>
                    </a:lnTo>
                    <a:lnTo>
                      <a:pt x="320" y="41"/>
                    </a:lnTo>
                    <a:lnTo>
                      <a:pt x="326" y="41"/>
                    </a:lnTo>
                    <a:lnTo>
                      <a:pt x="332" y="41"/>
                    </a:lnTo>
                    <a:lnTo>
                      <a:pt x="337" y="47"/>
                    </a:lnTo>
                    <a:lnTo>
                      <a:pt x="343" y="47"/>
                    </a:lnTo>
                    <a:lnTo>
                      <a:pt x="349" y="47"/>
                    </a:lnTo>
                    <a:lnTo>
                      <a:pt x="355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2" y="47"/>
                    </a:lnTo>
                    <a:lnTo>
                      <a:pt x="378" y="47"/>
                    </a:lnTo>
                    <a:lnTo>
                      <a:pt x="384" y="47"/>
                    </a:lnTo>
                    <a:lnTo>
                      <a:pt x="390" y="47"/>
                    </a:lnTo>
                    <a:lnTo>
                      <a:pt x="396" y="47"/>
                    </a:lnTo>
                    <a:lnTo>
                      <a:pt x="401" y="47"/>
                    </a:lnTo>
                    <a:lnTo>
                      <a:pt x="407" y="47"/>
                    </a:lnTo>
                    <a:lnTo>
                      <a:pt x="413" y="47"/>
                    </a:lnTo>
                    <a:lnTo>
                      <a:pt x="419" y="47"/>
                    </a:lnTo>
                    <a:lnTo>
                      <a:pt x="425" y="47"/>
                    </a:lnTo>
                    <a:lnTo>
                      <a:pt x="430" y="47"/>
                    </a:lnTo>
                    <a:lnTo>
                      <a:pt x="436" y="47"/>
                    </a:lnTo>
                    <a:lnTo>
                      <a:pt x="442" y="47"/>
                    </a:lnTo>
                    <a:lnTo>
                      <a:pt x="448" y="47"/>
                    </a:lnTo>
                    <a:lnTo>
                      <a:pt x="454" y="53"/>
                    </a:ln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50"/>
            <p:cNvGrpSpPr>
              <a:grpSpLocks/>
            </p:cNvGrpSpPr>
            <p:nvPr/>
          </p:nvGrpSpPr>
          <p:grpSpPr bwMode="auto">
            <a:xfrm>
              <a:off x="5005251" y="2756945"/>
              <a:ext cx="1060540" cy="2988793"/>
              <a:chOff x="1098" y="2840"/>
              <a:chExt cx="3400" cy="645"/>
            </a:xfrm>
          </p:grpSpPr>
          <p:grpSp>
            <p:nvGrpSpPr>
              <p:cNvPr id="30" name="Group 51"/>
              <p:cNvGrpSpPr>
                <a:grpSpLocks/>
              </p:cNvGrpSpPr>
              <p:nvPr/>
            </p:nvGrpSpPr>
            <p:grpSpPr bwMode="auto">
              <a:xfrm>
                <a:off x="1098" y="2840"/>
                <a:ext cx="2946" cy="639"/>
                <a:chOff x="1098" y="2840"/>
                <a:chExt cx="2946" cy="639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098" y="3338"/>
                  <a:ext cx="732" cy="141"/>
                </a:xfrm>
                <a:custGeom>
                  <a:avLst/>
                  <a:gdLst/>
                  <a:ahLst/>
                  <a:cxnLst>
                    <a:cxn ang="0">
                      <a:pos x="6" y="141"/>
                    </a:cxn>
                    <a:cxn ang="0">
                      <a:pos x="23" y="141"/>
                    </a:cxn>
                    <a:cxn ang="0">
                      <a:pos x="41" y="141"/>
                    </a:cxn>
                    <a:cxn ang="0">
                      <a:pos x="58" y="141"/>
                    </a:cxn>
                    <a:cxn ang="0">
                      <a:pos x="76" y="141"/>
                    </a:cxn>
                    <a:cxn ang="0">
                      <a:pos x="93" y="141"/>
                    </a:cxn>
                    <a:cxn ang="0">
                      <a:pos x="111" y="141"/>
                    </a:cxn>
                    <a:cxn ang="0">
                      <a:pos x="128" y="135"/>
                    </a:cxn>
                    <a:cxn ang="0">
                      <a:pos x="145" y="135"/>
                    </a:cxn>
                    <a:cxn ang="0">
                      <a:pos x="163" y="135"/>
                    </a:cxn>
                    <a:cxn ang="0">
                      <a:pos x="180" y="135"/>
                    </a:cxn>
                    <a:cxn ang="0">
                      <a:pos x="198" y="129"/>
                    </a:cxn>
                    <a:cxn ang="0">
                      <a:pos x="215" y="129"/>
                    </a:cxn>
                    <a:cxn ang="0">
                      <a:pos x="233" y="129"/>
                    </a:cxn>
                    <a:cxn ang="0">
                      <a:pos x="250" y="123"/>
                    </a:cxn>
                    <a:cxn ang="0">
                      <a:pos x="267" y="123"/>
                    </a:cxn>
                    <a:cxn ang="0">
                      <a:pos x="285" y="123"/>
                    </a:cxn>
                    <a:cxn ang="0">
                      <a:pos x="302" y="118"/>
                    </a:cxn>
                    <a:cxn ang="0">
                      <a:pos x="320" y="118"/>
                    </a:cxn>
                    <a:cxn ang="0">
                      <a:pos x="337" y="118"/>
                    </a:cxn>
                    <a:cxn ang="0">
                      <a:pos x="355" y="112"/>
                    </a:cxn>
                    <a:cxn ang="0">
                      <a:pos x="372" y="112"/>
                    </a:cxn>
                    <a:cxn ang="0">
                      <a:pos x="389" y="106"/>
                    </a:cxn>
                    <a:cxn ang="0">
                      <a:pos x="407" y="100"/>
                    </a:cxn>
                    <a:cxn ang="0">
                      <a:pos x="424" y="100"/>
                    </a:cxn>
                    <a:cxn ang="0">
                      <a:pos x="442" y="94"/>
                    </a:cxn>
                    <a:cxn ang="0">
                      <a:pos x="459" y="94"/>
                    </a:cxn>
                    <a:cxn ang="0">
                      <a:pos x="477" y="88"/>
                    </a:cxn>
                    <a:cxn ang="0">
                      <a:pos x="494" y="82"/>
                    </a:cxn>
                    <a:cxn ang="0">
                      <a:pos x="512" y="77"/>
                    </a:cxn>
                    <a:cxn ang="0">
                      <a:pos x="529" y="77"/>
                    </a:cxn>
                    <a:cxn ang="0">
                      <a:pos x="546" y="71"/>
                    </a:cxn>
                    <a:cxn ang="0">
                      <a:pos x="564" y="65"/>
                    </a:cxn>
                    <a:cxn ang="0">
                      <a:pos x="581" y="59"/>
                    </a:cxn>
                    <a:cxn ang="0">
                      <a:pos x="599" y="53"/>
                    </a:cxn>
                    <a:cxn ang="0">
                      <a:pos x="616" y="47"/>
                    </a:cxn>
                    <a:cxn ang="0">
                      <a:pos x="634" y="41"/>
                    </a:cxn>
                    <a:cxn ang="0">
                      <a:pos x="651" y="36"/>
                    </a:cxn>
                    <a:cxn ang="0">
                      <a:pos x="668" y="30"/>
                    </a:cxn>
                    <a:cxn ang="0">
                      <a:pos x="686" y="18"/>
                    </a:cxn>
                    <a:cxn ang="0">
                      <a:pos x="703" y="12"/>
                    </a:cxn>
                    <a:cxn ang="0">
                      <a:pos x="721" y="6"/>
                    </a:cxn>
                  </a:cxnLst>
                  <a:rect l="0" t="0" r="r" b="b"/>
                  <a:pathLst>
                    <a:path w="732" h="141">
                      <a:moveTo>
                        <a:pt x="6" y="141"/>
                      </a:moveTo>
                      <a:lnTo>
                        <a:pt x="0" y="141"/>
                      </a:lnTo>
                      <a:lnTo>
                        <a:pt x="6" y="141"/>
                      </a:lnTo>
                      <a:lnTo>
                        <a:pt x="12" y="141"/>
                      </a:lnTo>
                      <a:lnTo>
                        <a:pt x="18" y="141"/>
                      </a:lnTo>
                      <a:lnTo>
                        <a:pt x="23" y="141"/>
                      </a:lnTo>
                      <a:lnTo>
                        <a:pt x="29" y="141"/>
                      </a:lnTo>
                      <a:lnTo>
                        <a:pt x="35" y="141"/>
                      </a:lnTo>
                      <a:lnTo>
                        <a:pt x="41" y="141"/>
                      </a:lnTo>
                      <a:lnTo>
                        <a:pt x="47" y="141"/>
                      </a:lnTo>
                      <a:lnTo>
                        <a:pt x="52" y="141"/>
                      </a:lnTo>
                      <a:lnTo>
                        <a:pt x="58" y="141"/>
                      </a:lnTo>
                      <a:lnTo>
                        <a:pt x="64" y="141"/>
                      </a:lnTo>
                      <a:lnTo>
                        <a:pt x="70" y="141"/>
                      </a:lnTo>
                      <a:lnTo>
                        <a:pt x="76" y="141"/>
                      </a:lnTo>
                      <a:lnTo>
                        <a:pt x="81" y="141"/>
                      </a:lnTo>
                      <a:lnTo>
                        <a:pt x="87" y="141"/>
                      </a:lnTo>
                      <a:lnTo>
                        <a:pt x="93" y="141"/>
                      </a:lnTo>
                      <a:lnTo>
                        <a:pt x="99" y="141"/>
                      </a:lnTo>
                      <a:lnTo>
                        <a:pt x="105" y="141"/>
                      </a:lnTo>
                      <a:lnTo>
                        <a:pt x="111" y="141"/>
                      </a:lnTo>
                      <a:lnTo>
                        <a:pt x="116" y="135"/>
                      </a:lnTo>
                      <a:lnTo>
                        <a:pt x="122" y="135"/>
                      </a:lnTo>
                      <a:lnTo>
                        <a:pt x="128" y="135"/>
                      </a:lnTo>
                      <a:lnTo>
                        <a:pt x="134" y="135"/>
                      </a:lnTo>
                      <a:lnTo>
                        <a:pt x="140" y="135"/>
                      </a:lnTo>
                      <a:lnTo>
                        <a:pt x="145" y="135"/>
                      </a:lnTo>
                      <a:lnTo>
                        <a:pt x="151" y="135"/>
                      </a:lnTo>
                      <a:lnTo>
                        <a:pt x="157" y="135"/>
                      </a:lnTo>
                      <a:lnTo>
                        <a:pt x="163" y="135"/>
                      </a:lnTo>
                      <a:lnTo>
                        <a:pt x="169" y="135"/>
                      </a:lnTo>
                      <a:lnTo>
                        <a:pt x="174" y="135"/>
                      </a:lnTo>
                      <a:lnTo>
                        <a:pt x="180" y="135"/>
                      </a:lnTo>
                      <a:lnTo>
                        <a:pt x="186" y="135"/>
                      </a:lnTo>
                      <a:lnTo>
                        <a:pt x="192" y="129"/>
                      </a:lnTo>
                      <a:lnTo>
                        <a:pt x="198" y="129"/>
                      </a:lnTo>
                      <a:lnTo>
                        <a:pt x="204" y="129"/>
                      </a:lnTo>
                      <a:lnTo>
                        <a:pt x="209" y="129"/>
                      </a:lnTo>
                      <a:lnTo>
                        <a:pt x="215" y="129"/>
                      </a:lnTo>
                      <a:lnTo>
                        <a:pt x="221" y="129"/>
                      </a:lnTo>
                      <a:lnTo>
                        <a:pt x="227" y="129"/>
                      </a:lnTo>
                      <a:lnTo>
                        <a:pt x="233" y="129"/>
                      </a:lnTo>
                      <a:lnTo>
                        <a:pt x="238" y="129"/>
                      </a:lnTo>
                      <a:lnTo>
                        <a:pt x="244" y="129"/>
                      </a:lnTo>
                      <a:lnTo>
                        <a:pt x="250" y="123"/>
                      </a:lnTo>
                      <a:lnTo>
                        <a:pt x="256" y="123"/>
                      </a:lnTo>
                      <a:lnTo>
                        <a:pt x="262" y="123"/>
                      </a:lnTo>
                      <a:lnTo>
                        <a:pt x="267" y="123"/>
                      </a:lnTo>
                      <a:lnTo>
                        <a:pt x="273" y="123"/>
                      </a:lnTo>
                      <a:lnTo>
                        <a:pt x="279" y="123"/>
                      </a:lnTo>
                      <a:lnTo>
                        <a:pt x="285" y="123"/>
                      </a:lnTo>
                      <a:lnTo>
                        <a:pt x="291" y="123"/>
                      </a:lnTo>
                      <a:lnTo>
                        <a:pt x="296" y="123"/>
                      </a:lnTo>
                      <a:lnTo>
                        <a:pt x="302" y="118"/>
                      </a:lnTo>
                      <a:lnTo>
                        <a:pt x="308" y="118"/>
                      </a:lnTo>
                      <a:lnTo>
                        <a:pt x="314" y="118"/>
                      </a:lnTo>
                      <a:lnTo>
                        <a:pt x="320" y="118"/>
                      </a:lnTo>
                      <a:lnTo>
                        <a:pt x="326" y="118"/>
                      </a:lnTo>
                      <a:lnTo>
                        <a:pt x="331" y="118"/>
                      </a:lnTo>
                      <a:lnTo>
                        <a:pt x="337" y="118"/>
                      </a:lnTo>
                      <a:lnTo>
                        <a:pt x="343" y="112"/>
                      </a:lnTo>
                      <a:lnTo>
                        <a:pt x="349" y="112"/>
                      </a:lnTo>
                      <a:lnTo>
                        <a:pt x="355" y="112"/>
                      </a:lnTo>
                      <a:lnTo>
                        <a:pt x="360" y="112"/>
                      </a:lnTo>
                      <a:lnTo>
                        <a:pt x="366" y="112"/>
                      </a:lnTo>
                      <a:lnTo>
                        <a:pt x="372" y="112"/>
                      </a:lnTo>
                      <a:lnTo>
                        <a:pt x="378" y="106"/>
                      </a:lnTo>
                      <a:lnTo>
                        <a:pt x="384" y="106"/>
                      </a:lnTo>
                      <a:lnTo>
                        <a:pt x="389" y="106"/>
                      </a:lnTo>
                      <a:lnTo>
                        <a:pt x="395" y="106"/>
                      </a:lnTo>
                      <a:lnTo>
                        <a:pt x="401" y="106"/>
                      </a:lnTo>
                      <a:lnTo>
                        <a:pt x="407" y="100"/>
                      </a:lnTo>
                      <a:lnTo>
                        <a:pt x="413" y="100"/>
                      </a:lnTo>
                      <a:lnTo>
                        <a:pt x="419" y="100"/>
                      </a:lnTo>
                      <a:lnTo>
                        <a:pt x="424" y="100"/>
                      </a:lnTo>
                      <a:lnTo>
                        <a:pt x="430" y="100"/>
                      </a:lnTo>
                      <a:lnTo>
                        <a:pt x="436" y="94"/>
                      </a:lnTo>
                      <a:lnTo>
                        <a:pt x="442" y="94"/>
                      </a:lnTo>
                      <a:lnTo>
                        <a:pt x="448" y="94"/>
                      </a:lnTo>
                      <a:lnTo>
                        <a:pt x="453" y="94"/>
                      </a:lnTo>
                      <a:lnTo>
                        <a:pt x="459" y="94"/>
                      </a:lnTo>
                      <a:lnTo>
                        <a:pt x="465" y="88"/>
                      </a:lnTo>
                      <a:lnTo>
                        <a:pt x="471" y="88"/>
                      </a:lnTo>
                      <a:lnTo>
                        <a:pt x="477" y="88"/>
                      </a:lnTo>
                      <a:lnTo>
                        <a:pt x="482" y="88"/>
                      </a:lnTo>
                      <a:lnTo>
                        <a:pt x="488" y="82"/>
                      </a:lnTo>
                      <a:lnTo>
                        <a:pt x="494" y="82"/>
                      </a:lnTo>
                      <a:lnTo>
                        <a:pt x="500" y="82"/>
                      </a:lnTo>
                      <a:lnTo>
                        <a:pt x="506" y="82"/>
                      </a:lnTo>
                      <a:lnTo>
                        <a:pt x="512" y="77"/>
                      </a:lnTo>
                      <a:lnTo>
                        <a:pt x="517" y="77"/>
                      </a:lnTo>
                      <a:lnTo>
                        <a:pt x="523" y="77"/>
                      </a:lnTo>
                      <a:lnTo>
                        <a:pt x="529" y="77"/>
                      </a:lnTo>
                      <a:lnTo>
                        <a:pt x="535" y="71"/>
                      </a:lnTo>
                      <a:lnTo>
                        <a:pt x="541" y="71"/>
                      </a:lnTo>
                      <a:lnTo>
                        <a:pt x="546" y="71"/>
                      </a:lnTo>
                      <a:lnTo>
                        <a:pt x="552" y="65"/>
                      </a:lnTo>
                      <a:lnTo>
                        <a:pt x="558" y="65"/>
                      </a:lnTo>
                      <a:lnTo>
                        <a:pt x="564" y="65"/>
                      </a:lnTo>
                      <a:lnTo>
                        <a:pt x="570" y="65"/>
                      </a:lnTo>
                      <a:lnTo>
                        <a:pt x="575" y="59"/>
                      </a:lnTo>
                      <a:lnTo>
                        <a:pt x="581" y="59"/>
                      </a:lnTo>
                      <a:lnTo>
                        <a:pt x="587" y="59"/>
                      </a:lnTo>
                      <a:lnTo>
                        <a:pt x="593" y="53"/>
                      </a:lnTo>
                      <a:lnTo>
                        <a:pt x="599" y="53"/>
                      </a:lnTo>
                      <a:lnTo>
                        <a:pt x="604" y="47"/>
                      </a:lnTo>
                      <a:lnTo>
                        <a:pt x="610" y="47"/>
                      </a:lnTo>
                      <a:lnTo>
                        <a:pt x="616" y="47"/>
                      </a:lnTo>
                      <a:lnTo>
                        <a:pt x="622" y="41"/>
                      </a:lnTo>
                      <a:lnTo>
                        <a:pt x="628" y="41"/>
                      </a:lnTo>
                      <a:lnTo>
                        <a:pt x="634" y="41"/>
                      </a:lnTo>
                      <a:lnTo>
                        <a:pt x="639" y="36"/>
                      </a:lnTo>
                      <a:lnTo>
                        <a:pt x="645" y="36"/>
                      </a:lnTo>
                      <a:lnTo>
                        <a:pt x="651" y="36"/>
                      </a:lnTo>
                      <a:lnTo>
                        <a:pt x="657" y="30"/>
                      </a:lnTo>
                      <a:lnTo>
                        <a:pt x="663" y="30"/>
                      </a:lnTo>
                      <a:lnTo>
                        <a:pt x="668" y="30"/>
                      </a:lnTo>
                      <a:lnTo>
                        <a:pt x="674" y="24"/>
                      </a:lnTo>
                      <a:lnTo>
                        <a:pt x="680" y="24"/>
                      </a:lnTo>
                      <a:lnTo>
                        <a:pt x="686" y="18"/>
                      </a:lnTo>
                      <a:lnTo>
                        <a:pt x="692" y="18"/>
                      </a:lnTo>
                      <a:lnTo>
                        <a:pt x="697" y="12"/>
                      </a:lnTo>
                      <a:lnTo>
                        <a:pt x="703" y="12"/>
                      </a:lnTo>
                      <a:lnTo>
                        <a:pt x="709" y="12"/>
                      </a:lnTo>
                      <a:lnTo>
                        <a:pt x="715" y="6"/>
                      </a:lnTo>
                      <a:lnTo>
                        <a:pt x="721" y="6"/>
                      </a:lnTo>
                      <a:lnTo>
                        <a:pt x="727" y="0"/>
                      </a:lnTo>
                      <a:lnTo>
                        <a:pt x="732" y="0"/>
                      </a:lnTo>
                    </a:path>
                  </a:pathLst>
                </a:custGeom>
                <a:noFill/>
                <a:ln w="12700" cap="flat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830" y="2893"/>
                  <a:ext cx="738" cy="445"/>
                </a:xfrm>
                <a:custGeom>
                  <a:avLst/>
                  <a:gdLst/>
                  <a:ahLst/>
                  <a:cxnLst>
                    <a:cxn ang="0">
                      <a:pos x="12" y="440"/>
                    </a:cxn>
                    <a:cxn ang="0">
                      <a:pos x="29" y="428"/>
                    </a:cxn>
                    <a:cxn ang="0">
                      <a:pos x="47" y="422"/>
                    </a:cxn>
                    <a:cxn ang="0">
                      <a:pos x="64" y="410"/>
                    </a:cxn>
                    <a:cxn ang="0">
                      <a:pos x="82" y="404"/>
                    </a:cxn>
                    <a:cxn ang="0">
                      <a:pos x="99" y="393"/>
                    </a:cxn>
                    <a:cxn ang="0">
                      <a:pos x="117" y="387"/>
                    </a:cxn>
                    <a:cxn ang="0">
                      <a:pos x="134" y="375"/>
                    </a:cxn>
                    <a:cxn ang="0">
                      <a:pos x="151" y="363"/>
                    </a:cxn>
                    <a:cxn ang="0">
                      <a:pos x="169" y="352"/>
                    </a:cxn>
                    <a:cxn ang="0">
                      <a:pos x="186" y="346"/>
                    </a:cxn>
                    <a:cxn ang="0">
                      <a:pos x="204" y="334"/>
                    </a:cxn>
                    <a:cxn ang="0">
                      <a:pos x="221" y="322"/>
                    </a:cxn>
                    <a:cxn ang="0">
                      <a:pos x="239" y="311"/>
                    </a:cxn>
                    <a:cxn ang="0">
                      <a:pos x="256" y="299"/>
                    </a:cxn>
                    <a:cxn ang="0">
                      <a:pos x="273" y="287"/>
                    </a:cxn>
                    <a:cxn ang="0">
                      <a:pos x="291" y="275"/>
                    </a:cxn>
                    <a:cxn ang="0">
                      <a:pos x="308" y="264"/>
                    </a:cxn>
                    <a:cxn ang="0">
                      <a:pos x="326" y="252"/>
                    </a:cxn>
                    <a:cxn ang="0">
                      <a:pos x="343" y="240"/>
                    </a:cxn>
                    <a:cxn ang="0">
                      <a:pos x="361" y="229"/>
                    </a:cxn>
                    <a:cxn ang="0">
                      <a:pos x="378" y="217"/>
                    </a:cxn>
                    <a:cxn ang="0">
                      <a:pos x="395" y="205"/>
                    </a:cxn>
                    <a:cxn ang="0">
                      <a:pos x="413" y="193"/>
                    </a:cxn>
                    <a:cxn ang="0">
                      <a:pos x="430" y="182"/>
                    </a:cxn>
                    <a:cxn ang="0">
                      <a:pos x="448" y="170"/>
                    </a:cxn>
                    <a:cxn ang="0">
                      <a:pos x="465" y="158"/>
                    </a:cxn>
                    <a:cxn ang="0">
                      <a:pos x="483" y="147"/>
                    </a:cxn>
                    <a:cxn ang="0">
                      <a:pos x="500" y="135"/>
                    </a:cxn>
                    <a:cxn ang="0">
                      <a:pos x="518" y="123"/>
                    </a:cxn>
                    <a:cxn ang="0">
                      <a:pos x="535" y="111"/>
                    </a:cxn>
                    <a:cxn ang="0">
                      <a:pos x="552" y="100"/>
                    </a:cxn>
                    <a:cxn ang="0">
                      <a:pos x="570" y="88"/>
                    </a:cxn>
                    <a:cxn ang="0">
                      <a:pos x="587" y="76"/>
                    </a:cxn>
                    <a:cxn ang="0">
                      <a:pos x="605" y="65"/>
                    </a:cxn>
                    <a:cxn ang="0">
                      <a:pos x="622" y="59"/>
                    </a:cxn>
                    <a:cxn ang="0">
                      <a:pos x="640" y="47"/>
                    </a:cxn>
                    <a:cxn ang="0">
                      <a:pos x="657" y="35"/>
                    </a:cxn>
                    <a:cxn ang="0">
                      <a:pos x="674" y="29"/>
                    </a:cxn>
                    <a:cxn ang="0">
                      <a:pos x="692" y="18"/>
                    </a:cxn>
                    <a:cxn ang="0">
                      <a:pos x="709" y="12"/>
                    </a:cxn>
                    <a:cxn ang="0">
                      <a:pos x="727" y="6"/>
                    </a:cxn>
                  </a:cxnLst>
                  <a:rect l="0" t="0" r="r" b="b"/>
                  <a:pathLst>
                    <a:path w="738" h="445">
                      <a:moveTo>
                        <a:pt x="0" y="445"/>
                      </a:moveTo>
                      <a:lnTo>
                        <a:pt x="6" y="440"/>
                      </a:lnTo>
                      <a:lnTo>
                        <a:pt x="12" y="440"/>
                      </a:lnTo>
                      <a:lnTo>
                        <a:pt x="18" y="434"/>
                      </a:lnTo>
                      <a:lnTo>
                        <a:pt x="24" y="434"/>
                      </a:lnTo>
                      <a:lnTo>
                        <a:pt x="29" y="428"/>
                      </a:lnTo>
                      <a:lnTo>
                        <a:pt x="35" y="428"/>
                      </a:lnTo>
                      <a:lnTo>
                        <a:pt x="41" y="422"/>
                      </a:lnTo>
                      <a:lnTo>
                        <a:pt x="47" y="422"/>
                      </a:lnTo>
                      <a:lnTo>
                        <a:pt x="53" y="422"/>
                      </a:lnTo>
                      <a:lnTo>
                        <a:pt x="58" y="416"/>
                      </a:lnTo>
                      <a:lnTo>
                        <a:pt x="64" y="410"/>
                      </a:lnTo>
                      <a:lnTo>
                        <a:pt x="70" y="410"/>
                      </a:lnTo>
                      <a:lnTo>
                        <a:pt x="76" y="410"/>
                      </a:lnTo>
                      <a:lnTo>
                        <a:pt x="82" y="404"/>
                      </a:lnTo>
                      <a:lnTo>
                        <a:pt x="87" y="399"/>
                      </a:lnTo>
                      <a:lnTo>
                        <a:pt x="93" y="399"/>
                      </a:lnTo>
                      <a:lnTo>
                        <a:pt x="99" y="393"/>
                      </a:lnTo>
                      <a:lnTo>
                        <a:pt x="105" y="393"/>
                      </a:lnTo>
                      <a:lnTo>
                        <a:pt x="111" y="387"/>
                      </a:lnTo>
                      <a:lnTo>
                        <a:pt x="117" y="387"/>
                      </a:lnTo>
                      <a:lnTo>
                        <a:pt x="122" y="381"/>
                      </a:lnTo>
                      <a:lnTo>
                        <a:pt x="128" y="375"/>
                      </a:lnTo>
                      <a:lnTo>
                        <a:pt x="134" y="375"/>
                      </a:lnTo>
                      <a:lnTo>
                        <a:pt x="140" y="369"/>
                      </a:lnTo>
                      <a:lnTo>
                        <a:pt x="146" y="369"/>
                      </a:lnTo>
                      <a:lnTo>
                        <a:pt x="151" y="363"/>
                      </a:lnTo>
                      <a:lnTo>
                        <a:pt x="157" y="363"/>
                      </a:lnTo>
                      <a:lnTo>
                        <a:pt x="163" y="357"/>
                      </a:lnTo>
                      <a:lnTo>
                        <a:pt x="169" y="352"/>
                      </a:lnTo>
                      <a:lnTo>
                        <a:pt x="175" y="352"/>
                      </a:lnTo>
                      <a:lnTo>
                        <a:pt x="180" y="346"/>
                      </a:lnTo>
                      <a:lnTo>
                        <a:pt x="186" y="346"/>
                      </a:lnTo>
                      <a:lnTo>
                        <a:pt x="192" y="340"/>
                      </a:lnTo>
                      <a:lnTo>
                        <a:pt x="198" y="340"/>
                      </a:lnTo>
                      <a:lnTo>
                        <a:pt x="204" y="334"/>
                      </a:lnTo>
                      <a:lnTo>
                        <a:pt x="210" y="328"/>
                      </a:lnTo>
                      <a:lnTo>
                        <a:pt x="215" y="328"/>
                      </a:lnTo>
                      <a:lnTo>
                        <a:pt x="221" y="322"/>
                      </a:lnTo>
                      <a:lnTo>
                        <a:pt x="227" y="316"/>
                      </a:lnTo>
                      <a:lnTo>
                        <a:pt x="233" y="316"/>
                      </a:lnTo>
                      <a:lnTo>
                        <a:pt x="239" y="311"/>
                      </a:lnTo>
                      <a:lnTo>
                        <a:pt x="244" y="305"/>
                      </a:lnTo>
                      <a:lnTo>
                        <a:pt x="250" y="305"/>
                      </a:lnTo>
                      <a:lnTo>
                        <a:pt x="256" y="299"/>
                      </a:lnTo>
                      <a:lnTo>
                        <a:pt x="262" y="299"/>
                      </a:lnTo>
                      <a:lnTo>
                        <a:pt x="268" y="293"/>
                      </a:lnTo>
                      <a:lnTo>
                        <a:pt x="273" y="287"/>
                      </a:lnTo>
                      <a:lnTo>
                        <a:pt x="279" y="287"/>
                      </a:lnTo>
                      <a:lnTo>
                        <a:pt x="285" y="281"/>
                      </a:lnTo>
                      <a:lnTo>
                        <a:pt x="291" y="275"/>
                      </a:lnTo>
                      <a:lnTo>
                        <a:pt x="297" y="275"/>
                      </a:lnTo>
                      <a:lnTo>
                        <a:pt x="303" y="270"/>
                      </a:lnTo>
                      <a:lnTo>
                        <a:pt x="308" y="264"/>
                      </a:lnTo>
                      <a:lnTo>
                        <a:pt x="314" y="264"/>
                      </a:lnTo>
                      <a:lnTo>
                        <a:pt x="320" y="258"/>
                      </a:lnTo>
                      <a:lnTo>
                        <a:pt x="326" y="252"/>
                      </a:lnTo>
                      <a:lnTo>
                        <a:pt x="332" y="252"/>
                      </a:lnTo>
                      <a:lnTo>
                        <a:pt x="337" y="246"/>
                      </a:lnTo>
                      <a:lnTo>
                        <a:pt x="343" y="240"/>
                      </a:lnTo>
                      <a:lnTo>
                        <a:pt x="349" y="240"/>
                      </a:lnTo>
                      <a:lnTo>
                        <a:pt x="355" y="234"/>
                      </a:lnTo>
                      <a:lnTo>
                        <a:pt x="361" y="229"/>
                      </a:lnTo>
                      <a:lnTo>
                        <a:pt x="366" y="223"/>
                      </a:lnTo>
                      <a:lnTo>
                        <a:pt x="372" y="223"/>
                      </a:lnTo>
                      <a:lnTo>
                        <a:pt x="378" y="217"/>
                      </a:lnTo>
                      <a:lnTo>
                        <a:pt x="384" y="211"/>
                      </a:lnTo>
                      <a:lnTo>
                        <a:pt x="390" y="211"/>
                      </a:lnTo>
                      <a:lnTo>
                        <a:pt x="395" y="205"/>
                      </a:lnTo>
                      <a:lnTo>
                        <a:pt x="401" y="199"/>
                      </a:lnTo>
                      <a:lnTo>
                        <a:pt x="407" y="199"/>
                      </a:lnTo>
                      <a:lnTo>
                        <a:pt x="413" y="193"/>
                      </a:lnTo>
                      <a:lnTo>
                        <a:pt x="419" y="188"/>
                      </a:lnTo>
                      <a:lnTo>
                        <a:pt x="425" y="182"/>
                      </a:lnTo>
                      <a:lnTo>
                        <a:pt x="430" y="182"/>
                      </a:lnTo>
                      <a:lnTo>
                        <a:pt x="436" y="176"/>
                      </a:lnTo>
                      <a:lnTo>
                        <a:pt x="442" y="170"/>
                      </a:lnTo>
                      <a:lnTo>
                        <a:pt x="448" y="170"/>
                      </a:lnTo>
                      <a:lnTo>
                        <a:pt x="454" y="164"/>
                      </a:lnTo>
                      <a:lnTo>
                        <a:pt x="459" y="158"/>
                      </a:lnTo>
                      <a:lnTo>
                        <a:pt x="465" y="158"/>
                      </a:lnTo>
                      <a:lnTo>
                        <a:pt x="471" y="152"/>
                      </a:lnTo>
                      <a:lnTo>
                        <a:pt x="477" y="152"/>
                      </a:lnTo>
                      <a:lnTo>
                        <a:pt x="483" y="147"/>
                      </a:lnTo>
                      <a:lnTo>
                        <a:pt x="488" y="141"/>
                      </a:lnTo>
                      <a:lnTo>
                        <a:pt x="494" y="141"/>
                      </a:lnTo>
                      <a:lnTo>
                        <a:pt x="500" y="135"/>
                      </a:lnTo>
                      <a:lnTo>
                        <a:pt x="506" y="129"/>
                      </a:lnTo>
                      <a:lnTo>
                        <a:pt x="512" y="129"/>
                      </a:lnTo>
                      <a:lnTo>
                        <a:pt x="518" y="123"/>
                      </a:lnTo>
                      <a:lnTo>
                        <a:pt x="523" y="117"/>
                      </a:lnTo>
                      <a:lnTo>
                        <a:pt x="529" y="117"/>
                      </a:lnTo>
                      <a:lnTo>
                        <a:pt x="535" y="111"/>
                      </a:lnTo>
                      <a:lnTo>
                        <a:pt x="541" y="106"/>
                      </a:lnTo>
                      <a:lnTo>
                        <a:pt x="547" y="106"/>
                      </a:lnTo>
                      <a:lnTo>
                        <a:pt x="552" y="100"/>
                      </a:lnTo>
                      <a:lnTo>
                        <a:pt x="558" y="94"/>
                      </a:lnTo>
                      <a:lnTo>
                        <a:pt x="564" y="94"/>
                      </a:lnTo>
                      <a:lnTo>
                        <a:pt x="570" y="88"/>
                      </a:lnTo>
                      <a:lnTo>
                        <a:pt x="576" y="88"/>
                      </a:lnTo>
                      <a:lnTo>
                        <a:pt x="581" y="82"/>
                      </a:lnTo>
                      <a:lnTo>
                        <a:pt x="587" y="76"/>
                      </a:lnTo>
                      <a:lnTo>
                        <a:pt x="593" y="76"/>
                      </a:lnTo>
                      <a:lnTo>
                        <a:pt x="599" y="70"/>
                      </a:lnTo>
                      <a:lnTo>
                        <a:pt x="605" y="65"/>
                      </a:lnTo>
                      <a:lnTo>
                        <a:pt x="611" y="65"/>
                      </a:lnTo>
                      <a:lnTo>
                        <a:pt x="616" y="59"/>
                      </a:lnTo>
                      <a:lnTo>
                        <a:pt x="622" y="59"/>
                      </a:lnTo>
                      <a:lnTo>
                        <a:pt x="628" y="53"/>
                      </a:lnTo>
                      <a:lnTo>
                        <a:pt x="634" y="53"/>
                      </a:lnTo>
                      <a:lnTo>
                        <a:pt x="640" y="47"/>
                      </a:lnTo>
                      <a:lnTo>
                        <a:pt x="645" y="47"/>
                      </a:lnTo>
                      <a:lnTo>
                        <a:pt x="651" y="41"/>
                      </a:lnTo>
                      <a:lnTo>
                        <a:pt x="657" y="35"/>
                      </a:lnTo>
                      <a:lnTo>
                        <a:pt x="663" y="35"/>
                      </a:lnTo>
                      <a:lnTo>
                        <a:pt x="669" y="29"/>
                      </a:lnTo>
                      <a:lnTo>
                        <a:pt x="674" y="29"/>
                      </a:lnTo>
                      <a:lnTo>
                        <a:pt x="680" y="24"/>
                      </a:lnTo>
                      <a:lnTo>
                        <a:pt x="686" y="24"/>
                      </a:lnTo>
                      <a:lnTo>
                        <a:pt x="692" y="18"/>
                      </a:lnTo>
                      <a:lnTo>
                        <a:pt x="698" y="18"/>
                      </a:lnTo>
                      <a:lnTo>
                        <a:pt x="703" y="12"/>
                      </a:lnTo>
                      <a:lnTo>
                        <a:pt x="709" y="12"/>
                      </a:lnTo>
                      <a:lnTo>
                        <a:pt x="715" y="6"/>
                      </a:lnTo>
                      <a:lnTo>
                        <a:pt x="721" y="6"/>
                      </a:lnTo>
                      <a:lnTo>
                        <a:pt x="727" y="6"/>
                      </a:lnTo>
                      <a:lnTo>
                        <a:pt x="733" y="0"/>
                      </a:lnTo>
                      <a:lnTo>
                        <a:pt x="738" y="0"/>
                      </a:lnTo>
                    </a:path>
                  </a:pathLst>
                </a:custGeom>
                <a:noFill/>
                <a:ln w="12700" cap="flat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2568" y="2840"/>
                  <a:ext cx="738" cy="217"/>
                </a:xfrm>
                <a:custGeom>
                  <a:avLst/>
                  <a:gdLst/>
                  <a:ahLst/>
                  <a:cxnLst>
                    <a:cxn ang="0">
                      <a:pos x="12" y="47"/>
                    </a:cxn>
                    <a:cxn ang="0">
                      <a:pos x="29" y="41"/>
                    </a:cxn>
                    <a:cxn ang="0">
                      <a:pos x="47" y="35"/>
                    </a:cxn>
                    <a:cxn ang="0">
                      <a:pos x="64" y="30"/>
                    </a:cxn>
                    <a:cxn ang="0">
                      <a:pos x="82" y="24"/>
                    </a:cxn>
                    <a:cxn ang="0">
                      <a:pos x="99" y="18"/>
                    </a:cxn>
                    <a:cxn ang="0">
                      <a:pos x="117" y="12"/>
                    </a:cxn>
                    <a:cxn ang="0">
                      <a:pos x="134" y="12"/>
                    </a:cxn>
                    <a:cxn ang="0">
                      <a:pos x="151" y="6"/>
                    </a:cxn>
                    <a:cxn ang="0">
                      <a:pos x="169" y="6"/>
                    </a:cxn>
                    <a:cxn ang="0">
                      <a:pos x="186" y="6"/>
                    </a:cxn>
                    <a:cxn ang="0">
                      <a:pos x="204" y="0"/>
                    </a:cxn>
                    <a:cxn ang="0">
                      <a:pos x="221" y="0"/>
                    </a:cxn>
                    <a:cxn ang="0">
                      <a:pos x="239" y="0"/>
                    </a:cxn>
                    <a:cxn ang="0">
                      <a:pos x="256" y="0"/>
                    </a:cxn>
                    <a:cxn ang="0">
                      <a:pos x="273" y="6"/>
                    </a:cxn>
                    <a:cxn ang="0">
                      <a:pos x="291" y="6"/>
                    </a:cxn>
                    <a:cxn ang="0">
                      <a:pos x="308" y="6"/>
                    </a:cxn>
                    <a:cxn ang="0">
                      <a:pos x="326" y="12"/>
                    </a:cxn>
                    <a:cxn ang="0">
                      <a:pos x="343" y="12"/>
                    </a:cxn>
                    <a:cxn ang="0">
                      <a:pos x="361" y="18"/>
                    </a:cxn>
                    <a:cxn ang="0">
                      <a:pos x="378" y="24"/>
                    </a:cxn>
                    <a:cxn ang="0">
                      <a:pos x="396" y="30"/>
                    </a:cxn>
                    <a:cxn ang="0">
                      <a:pos x="413" y="35"/>
                    </a:cxn>
                    <a:cxn ang="0">
                      <a:pos x="430" y="41"/>
                    </a:cxn>
                    <a:cxn ang="0">
                      <a:pos x="448" y="47"/>
                    </a:cxn>
                    <a:cxn ang="0">
                      <a:pos x="465" y="53"/>
                    </a:cxn>
                    <a:cxn ang="0">
                      <a:pos x="483" y="65"/>
                    </a:cxn>
                    <a:cxn ang="0">
                      <a:pos x="500" y="71"/>
                    </a:cxn>
                    <a:cxn ang="0">
                      <a:pos x="518" y="82"/>
                    </a:cxn>
                    <a:cxn ang="0">
                      <a:pos x="535" y="88"/>
                    </a:cxn>
                    <a:cxn ang="0">
                      <a:pos x="552" y="100"/>
                    </a:cxn>
                    <a:cxn ang="0">
                      <a:pos x="570" y="112"/>
                    </a:cxn>
                    <a:cxn ang="0">
                      <a:pos x="587" y="118"/>
                    </a:cxn>
                    <a:cxn ang="0">
                      <a:pos x="605" y="129"/>
                    </a:cxn>
                    <a:cxn ang="0">
                      <a:pos x="622" y="141"/>
                    </a:cxn>
                    <a:cxn ang="0">
                      <a:pos x="640" y="153"/>
                    </a:cxn>
                    <a:cxn ang="0">
                      <a:pos x="657" y="164"/>
                    </a:cxn>
                    <a:cxn ang="0">
                      <a:pos x="674" y="176"/>
                    </a:cxn>
                    <a:cxn ang="0">
                      <a:pos x="692" y="188"/>
                    </a:cxn>
                    <a:cxn ang="0">
                      <a:pos x="709" y="200"/>
                    </a:cxn>
                    <a:cxn ang="0">
                      <a:pos x="727" y="211"/>
                    </a:cxn>
                  </a:cxnLst>
                  <a:rect l="0" t="0" r="r" b="b"/>
                  <a:pathLst>
                    <a:path w="738" h="217">
                      <a:moveTo>
                        <a:pt x="0" y="53"/>
                      </a:moveTo>
                      <a:lnTo>
                        <a:pt x="6" y="47"/>
                      </a:lnTo>
                      <a:lnTo>
                        <a:pt x="12" y="47"/>
                      </a:lnTo>
                      <a:lnTo>
                        <a:pt x="18" y="47"/>
                      </a:lnTo>
                      <a:lnTo>
                        <a:pt x="24" y="41"/>
                      </a:lnTo>
                      <a:lnTo>
                        <a:pt x="29" y="41"/>
                      </a:lnTo>
                      <a:lnTo>
                        <a:pt x="35" y="35"/>
                      </a:lnTo>
                      <a:lnTo>
                        <a:pt x="41" y="35"/>
                      </a:lnTo>
                      <a:lnTo>
                        <a:pt x="47" y="35"/>
                      </a:lnTo>
                      <a:lnTo>
                        <a:pt x="53" y="30"/>
                      </a:lnTo>
                      <a:lnTo>
                        <a:pt x="58" y="30"/>
                      </a:lnTo>
                      <a:lnTo>
                        <a:pt x="64" y="30"/>
                      </a:lnTo>
                      <a:lnTo>
                        <a:pt x="70" y="24"/>
                      </a:lnTo>
                      <a:lnTo>
                        <a:pt x="76" y="24"/>
                      </a:lnTo>
                      <a:lnTo>
                        <a:pt x="82" y="24"/>
                      </a:lnTo>
                      <a:lnTo>
                        <a:pt x="88" y="24"/>
                      </a:lnTo>
                      <a:lnTo>
                        <a:pt x="93" y="18"/>
                      </a:lnTo>
                      <a:lnTo>
                        <a:pt x="99" y="18"/>
                      </a:lnTo>
                      <a:lnTo>
                        <a:pt x="105" y="18"/>
                      </a:lnTo>
                      <a:lnTo>
                        <a:pt x="111" y="18"/>
                      </a:lnTo>
                      <a:lnTo>
                        <a:pt x="117" y="12"/>
                      </a:lnTo>
                      <a:lnTo>
                        <a:pt x="122" y="12"/>
                      </a:lnTo>
                      <a:lnTo>
                        <a:pt x="128" y="12"/>
                      </a:lnTo>
                      <a:lnTo>
                        <a:pt x="134" y="12"/>
                      </a:lnTo>
                      <a:lnTo>
                        <a:pt x="140" y="12"/>
                      </a:lnTo>
                      <a:lnTo>
                        <a:pt x="146" y="6"/>
                      </a:lnTo>
                      <a:lnTo>
                        <a:pt x="151" y="6"/>
                      </a:lnTo>
                      <a:lnTo>
                        <a:pt x="157" y="6"/>
                      </a:lnTo>
                      <a:lnTo>
                        <a:pt x="163" y="6"/>
                      </a:lnTo>
                      <a:lnTo>
                        <a:pt x="169" y="6"/>
                      </a:lnTo>
                      <a:lnTo>
                        <a:pt x="175" y="6"/>
                      </a:lnTo>
                      <a:lnTo>
                        <a:pt x="181" y="6"/>
                      </a:lnTo>
                      <a:lnTo>
                        <a:pt x="186" y="6"/>
                      </a:lnTo>
                      <a:lnTo>
                        <a:pt x="192" y="0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7" y="0"/>
                      </a:lnTo>
                      <a:lnTo>
                        <a:pt x="233" y="0"/>
                      </a:lnTo>
                      <a:lnTo>
                        <a:pt x="239" y="0"/>
                      </a:lnTo>
                      <a:lnTo>
                        <a:pt x="244" y="0"/>
                      </a:lnTo>
                      <a:lnTo>
                        <a:pt x="250" y="0"/>
                      </a:lnTo>
                      <a:lnTo>
                        <a:pt x="256" y="0"/>
                      </a:lnTo>
                      <a:lnTo>
                        <a:pt x="262" y="0"/>
                      </a:lnTo>
                      <a:lnTo>
                        <a:pt x="268" y="6"/>
                      </a:lnTo>
                      <a:lnTo>
                        <a:pt x="273" y="6"/>
                      </a:lnTo>
                      <a:lnTo>
                        <a:pt x="279" y="6"/>
                      </a:lnTo>
                      <a:lnTo>
                        <a:pt x="285" y="6"/>
                      </a:lnTo>
                      <a:lnTo>
                        <a:pt x="291" y="6"/>
                      </a:lnTo>
                      <a:lnTo>
                        <a:pt x="297" y="6"/>
                      </a:lnTo>
                      <a:lnTo>
                        <a:pt x="303" y="6"/>
                      </a:lnTo>
                      <a:lnTo>
                        <a:pt x="308" y="6"/>
                      </a:lnTo>
                      <a:lnTo>
                        <a:pt x="314" y="12"/>
                      </a:lnTo>
                      <a:lnTo>
                        <a:pt x="320" y="12"/>
                      </a:lnTo>
                      <a:lnTo>
                        <a:pt x="326" y="12"/>
                      </a:lnTo>
                      <a:lnTo>
                        <a:pt x="332" y="12"/>
                      </a:lnTo>
                      <a:lnTo>
                        <a:pt x="337" y="12"/>
                      </a:lnTo>
                      <a:lnTo>
                        <a:pt x="343" y="12"/>
                      </a:lnTo>
                      <a:lnTo>
                        <a:pt x="349" y="18"/>
                      </a:lnTo>
                      <a:lnTo>
                        <a:pt x="355" y="18"/>
                      </a:lnTo>
                      <a:lnTo>
                        <a:pt x="361" y="18"/>
                      </a:lnTo>
                      <a:lnTo>
                        <a:pt x="366" y="18"/>
                      </a:lnTo>
                      <a:lnTo>
                        <a:pt x="372" y="24"/>
                      </a:lnTo>
                      <a:lnTo>
                        <a:pt x="378" y="24"/>
                      </a:lnTo>
                      <a:lnTo>
                        <a:pt x="384" y="24"/>
                      </a:lnTo>
                      <a:lnTo>
                        <a:pt x="390" y="30"/>
                      </a:lnTo>
                      <a:lnTo>
                        <a:pt x="396" y="30"/>
                      </a:lnTo>
                      <a:lnTo>
                        <a:pt x="401" y="30"/>
                      </a:lnTo>
                      <a:lnTo>
                        <a:pt x="407" y="35"/>
                      </a:lnTo>
                      <a:lnTo>
                        <a:pt x="413" y="35"/>
                      </a:lnTo>
                      <a:lnTo>
                        <a:pt x="419" y="35"/>
                      </a:lnTo>
                      <a:lnTo>
                        <a:pt x="425" y="41"/>
                      </a:lnTo>
                      <a:lnTo>
                        <a:pt x="430" y="41"/>
                      </a:lnTo>
                      <a:lnTo>
                        <a:pt x="436" y="47"/>
                      </a:lnTo>
                      <a:lnTo>
                        <a:pt x="442" y="47"/>
                      </a:lnTo>
                      <a:lnTo>
                        <a:pt x="448" y="47"/>
                      </a:lnTo>
                      <a:lnTo>
                        <a:pt x="454" y="53"/>
                      </a:lnTo>
                      <a:lnTo>
                        <a:pt x="459" y="53"/>
                      </a:lnTo>
                      <a:lnTo>
                        <a:pt x="465" y="53"/>
                      </a:lnTo>
                      <a:lnTo>
                        <a:pt x="471" y="59"/>
                      </a:lnTo>
                      <a:lnTo>
                        <a:pt x="477" y="59"/>
                      </a:lnTo>
                      <a:lnTo>
                        <a:pt x="483" y="65"/>
                      </a:lnTo>
                      <a:lnTo>
                        <a:pt x="488" y="65"/>
                      </a:lnTo>
                      <a:lnTo>
                        <a:pt x="494" y="71"/>
                      </a:lnTo>
                      <a:lnTo>
                        <a:pt x="500" y="71"/>
                      </a:lnTo>
                      <a:lnTo>
                        <a:pt x="506" y="77"/>
                      </a:lnTo>
                      <a:lnTo>
                        <a:pt x="512" y="77"/>
                      </a:lnTo>
                      <a:lnTo>
                        <a:pt x="518" y="82"/>
                      </a:lnTo>
                      <a:lnTo>
                        <a:pt x="523" y="82"/>
                      </a:lnTo>
                      <a:lnTo>
                        <a:pt x="529" y="88"/>
                      </a:lnTo>
                      <a:lnTo>
                        <a:pt x="535" y="88"/>
                      </a:lnTo>
                      <a:lnTo>
                        <a:pt x="541" y="94"/>
                      </a:lnTo>
                      <a:lnTo>
                        <a:pt x="547" y="94"/>
                      </a:lnTo>
                      <a:lnTo>
                        <a:pt x="552" y="100"/>
                      </a:lnTo>
                      <a:lnTo>
                        <a:pt x="558" y="106"/>
                      </a:lnTo>
                      <a:lnTo>
                        <a:pt x="564" y="106"/>
                      </a:lnTo>
                      <a:lnTo>
                        <a:pt x="570" y="112"/>
                      </a:lnTo>
                      <a:lnTo>
                        <a:pt x="576" y="112"/>
                      </a:lnTo>
                      <a:lnTo>
                        <a:pt x="581" y="118"/>
                      </a:lnTo>
                      <a:lnTo>
                        <a:pt x="587" y="118"/>
                      </a:lnTo>
                      <a:lnTo>
                        <a:pt x="593" y="123"/>
                      </a:lnTo>
                      <a:lnTo>
                        <a:pt x="599" y="123"/>
                      </a:lnTo>
                      <a:lnTo>
                        <a:pt x="605" y="129"/>
                      </a:lnTo>
                      <a:lnTo>
                        <a:pt x="611" y="135"/>
                      </a:lnTo>
                      <a:lnTo>
                        <a:pt x="616" y="141"/>
                      </a:lnTo>
                      <a:lnTo>
                        <a:pt x="622" y="141"/>
                      </a:lnTo>
                      <a:lnTo>
                        <a:pt x="628" y="147"/>
                      </a:lnTo>
                      <a:lnTo>
                        <a:pt x="634" y="147"/>
                      </a:lnTo>
                      <a:lnTo>
                        <a:pt x="640" y="153"/>
                      </a:lnTo>
                      <a:lnTo>
                        <a:pt x="645" y="153"/>
                      </a:lnTo>
                      <a:lnTo>
                        <a:pt x="651" y="159"/>
                      </a:lnTo>
                      <a:lnTo>
                        <a:pt x="657" y="164"/>
                      </a:lnTo>
                      <a:lnTo>
                        <a:pt x="663" y="164"/>
                      </a:lnTo>
                      <a:lnTo>
                        <a:pt x="669" y="170"/>
                      </a:lnTo>
                      <a:lnTo>
                        <a:pt x="674" y="176"/>
                      </a:lnTo>
                      <a:lnTo>
                        <a:pt x="680" y="176"/>
                      </a:lnTo>
                      <a:lnTo>
                        <a:pt x="686" y="182"/>
                      </a:lnTo>
                      <a:lnTo>
                        <a:pt x="692" y="188"/>
                      </a:lnTo>
                      <a:lnTo>
                        <a:pt x="698" y="188"/>
                      </a:lnTo>
                      <a:lnTo>
                        <a:pt x="704" y="194"/>
                      </a:lnTo>
                      <a:lnTo>
                        <a:pt x="709" y="200"/>
                      </a:lnTo>
                      <a:lnTo>
                        <a:pt x="715" y="205"/>
                      </a:lnTo>
                      <a:lnTo>
                        <a:pt x="721" y="205"/>
                      </a:lnTo>
                      <a:lnTo>
                        <a:pt x="727" y="211"/>
                      </a:lnTo>
                      <a:lnTo>
                        <a:pt x="733" y="211"/>
                      </a:lnTo>
                      <a:lnTo>
                        <a:pt x="738" y="217"/>
                      </a:lnTo>
                    </a:path>
                  </a:pathLst>
                </a:custGeom>
                <a:noFill/>
                <a:ln w="12700" cap="flat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3306" y="3057"/>
                  <a:ext cx="738" cy="375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29" y="18"/>
                    </a:cxn>
                    <a:cxn ang="0">
                      <a:pos x="47" y="35"/>
                    </a:cxn>
                    <a:cxn ang="0">
                      <a:pos x="64" y="47"/>
                    </a:cxn>
                    <a:cxn ang="0">
                      <a:pos x="82" y="59"/>
                    </a:cxn>
                    <a:cxn ang="0">
                      <a:pos x="99" y="70"/>
                    </a:cxn>
                    <a:cxn ang="0">
                      <a:pos x="117" y="82"/>
                    </a:cxn>
                    <a:cxn ang="0">
                      <a:pos x="134" y="94"/>
                    </a:cxn>
                    <a:cxn ang="0">
                      <a:pos x="151" y="106"/>
                    </a:cxn>
                    <a:cxn ang="0">
                      <a:pos x="169" y="117"/>
                    </a:cxn>
                    <a:cxn ang="0">
                      <a:pos x="186" y="129"/>
                    </a:cxn>
                    <a:cxn ang="0">
                      <a:pos x="204" y="141"/>
                    </a:cxn>
                    <a:cxn ang="0">
                      <a:pos x="221" y="152"/>
                    </a:cxn>
                    <a:cxn ang="0">
                      <a:pos x="239" y="158"/>
                    </a:cxn>
                    <a:cxn ang="0">
                      <a:pos x="256" y="170"/>
                    </a:cxn>
                    <a:cxn ang="0">
                      <a:pos x="274" y="182"/>
                    </a:cxn>
                    <a:cxn ang="0">
                      <a:pos x="291" y="193"/>
                    </a:cxn>
                    <a:cxn ang="0">
                      <a:pos x="308" y="205"/>
                    </a:cxn>
                    <a:cxn ang="0">
                      <a:pos x="326" y="211"/>
                    </a:cxn>
                    <a:cxn ang="0">
                      <a:pos x="343" y="223"/>
                    </a:cxn>
                    <a:cxn ang="0">
                      <a:pos x="361" y="235"/>
                    </a:cxn>
                    <a:cxn ang="0">
                      <a:pos x="378" y="240"/>
                    </a:cxn>
                    <a:cxn ang="0">
                      <a:pos x="396" y="252"/>
                    </a:cxn>
                    <a:cxn ang="0">
                      <a:pos x="413" y="258"/>
                    </a:cxn>
                    <a:cxn ang="0">
                      <a:pos x="430" y="270"/>
                    </a:cxn>
                    <a:cxn ang="0">
                      <a:pos x="448" y="276"/>
                    </a:cxn>
                    <a:cxn ang="0">
                      <a:pos x="465" y="287"/>
                    </a:cxn>
                    <a:cxn ang="0">
                      <a:pos x="483" y="293"/>
                    </a:cxn>
                    <a:cxn ang="0">
                      <a:pos x="500" y="299"/>
                    </a:cxn>
                    <a:cxn ang="0">
                      <a:pos x="518" y="305"/>
                    </a:cxn>
                    <a:cxn ang="0">
                      <a:pos x="535" y="311"/>
                    </a:cxn>
                    <a:cxn ang="0">
                      <a:pos x="552" y="322"/>
                    </a:cxn>
                    <a:cxn ang="0">
                      <a:pos x="570" y="328"/>
                    </a:cxn>
                    <a:cxn ang="0">
                      <a:pos x="587" y="334"/>
                    </a:cxn>
                    <a:cxn ang="0">
                      <a:pos x="605" y="340"/>
                    </a:cxn>
                    <a:cxn ang="0">
                      <a:pos x="622" y="346"/>
                    </a:cxn>
                    <a:cxn ang="0">
                      <a:pos x="640" y="352"/>
                    </a:cxn>
                    <a:cxn ang="0">
                      <a:pos x="657" y="352"/>
                    </a:cxn>
                    <a:cxn ang="0">
                      <a:pos x="674" y="358"/>
                    </a:cxn>
                    <a:cxn ang="0">
                      <a:pos x="692" y="363"/>
                    </a:cxn>
                    <a:cxn ang="0">
                      <a:pos x="709" y="369"/>
                    </a:cxn>
                    <a:cxn ang="0">
                      <a:pos x="727" y="375"/>
                    </a:cxn>
                  </a:cxnLst>
                  <a:rect l="0" t="0" r="r" b="b"/>
                  <a:pathLst>
                    <a:path w="738" h="3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9" y="18"/>
                      </a:lnTo>
                      <a:lnTo>
                        <a:pt x="35" y="24"/>
                      </a:lnTo>
                      <a:lnTo>
                        <a:pt x="41" y="29"/>
                      </a:lnTo>
                      <a:lnTo>
                        <a:pt x="47" y="35"/>
                      </a:lnTo>
                      <a:lnTo>
                        <a:pt x="53" y="35"/>
                      </a:lnTo>
                      <a:lnTo>
                        <a:pt x="58" y="41"/>
                      </a:lnTo>
                      <a:lnTo>
                        <a:pt x="64" y="47"/>
                      </a:lnTo>
                      <a:lnTo>
                        <a:pt x="70" y="47"/>
                      </a:lnTo>
                      <a:lnTo>
                        <a:pt x="76" y="53"/>
                      </a:lnTo>
                      <a:lnTo>
                        <a:pt x="82" y="59"/>
                      </a:lnTo>
                      <a:lnTo>
                        <a:pt x="88" y="59"/>
                      </a:lnTo>
                      <a:lnTo>
                        <a:pt x="93" y="65"/>
                      </a:lnTo>
                      <a:lnTo>
                        <a:pt x="99" y="70"/>
                      </a:lnTo>
                      <a:lnTo>
                        <a:pt x="105" y="70"/>
                      </a:lnTo>
                      <a:lnTo>
                        <a:pt x="111" y="76"/>
                      </a:lnTo>
                      <a:lnTo>
                        <a:pt x="117" y="82"/>
                      </a:lnTo>
                      <a:lnTo>
                        <a:pt x="122" y="82"/>
                      </a:lnTo>
                      <a:lnTo>
                        <a:pt x="128" y="88"/>
                      </a:lnTo>
                      <a:lnTo>
                        <a:pt x="134" y="94"/>
                      </a:lnTo>
                      <a:lnTo>
                        <a:pt x="140" y="94"/>
                      </a:lnTo>
                      <a:lnTo>
                        <a:pt x="146" y="100"/>
                      </a:lnTo>
                      <a:lnTo>
                        <a:pt x="151" y="106"/>
                      </a:lnTo>
                      <a:lnTo>
                        <a:pt x="157" y="106"/>
                      </a:lnTo>
                      <a:lnTo>
                        <a:pt x="163" y="111"/>
                      </a:lnTo>
                      <a:lnTo>
                        <a:pt x="169" y="117"/>
                      </a:lnTo>
                      <a:lnTo>
                        <a:pt x="175" y="123"/>
                      </a:lnTo>
                      <a:lnTo>
                        <a:pt x="181" y="123"/>
                      </a:lnTo>
                      <a:lnTo>
                        <a:pt x="186" y="129"/>
                      </a:lnTo>
                      <a:lnTo>
                        <a:pt x="192" y="135"/>
                      </a:lnTo>
                      <a:lnTo>
                        <a:pt x="198" y="135"/>
                      </a:lnTo>
                      <a:lnTo>
                        <a:pt x="204" y="141"/>
                      </a:lnTo>
                      <a:lnTo>
                        <a:pt x="210" y="141"/>
                      </a:lnTo>
                      <a:lnTo>
                        <a:pt x="215" y="147"/>
                      </a:lnTo>
                      <a:lnTo>
                        <a:pt x="221" y="152"/>
                      </a:lnTo>
                      <a:lnTo>
                        <a:pt x="227" y="152"/>
                      </a:lnTo>
                      <a:lnTo>
                        <a:pt x="233" y="158"/>
                      </a:lnTo>
                      <a:lnTo>
                        <a:pt x="239" y="158"/>
                      </a:lnTo>
                      <a:lnTo>
                        <a:pt x="244" y="164"/>
                      </a:lnTo>
                      <a:lnTo>
                        <a:pt x="250" y="170"/>
                      </a:lnTo>
                      <a:lnTo>
                        <a:pt x="256" y="170"/>
                      </a:lnTo>
                      <a:lnTo>
                        <a:pt x="262" y="176"/>
                      </a:lnTo>
                      <a:lnTo>
                        <a:pt x="268" y="182"/>
                      </a:lnTo>
                      <a:lnTo>
                        <a:pt x="274" y="182"/>
                      </a:lnTo>
                      <a:lnTo>
                        <a:pt x="279" y="188"/>
                      </a:lnTo>
                      <a:lnTo>
                        <a:pt x="285" y="188"/>
                      </a:lnTo>
                      <a:lnTo>
                        <a:pt x="291" y="193"/>
                      </a:lnTo>
                      <a:lnTo>
                        <a:pt x="297" y="193"/>
                      </a:lnTo>
                      <a:lnTo>
                        <a:pt x="303" y="199"/>
                      </a:lnTo>
                      <a:lnTo>
                        <a:pt x="308" y="205"/>
                      </a:lnTo>
                      <a:lnTo>
                        <a:pt x="314" y="205"/>
                      </a:lnTo>
                      <a:lnTo>
                        <a:pt x="320" y="211"/>
                      </a:lnTo>
                      <a:lnTo>
                        <a:pt x="326" y="211"/>
                      </a:lnTo>
                      <a:lnTo>
                        <a:pt x="332" y="217"/>
                      </a:lnTo>
                      <a:lnTo>
                        <a:pt x="337" y="217"/>
                      </a:lnTo>
                      <a:lnTo>
                        <a:pt x="343" y="223"/>
                      </a:lnTo>
                      <a:lnTo>
                        <a:pt x="349" y="229"/>
                      </a:lnTo>
                      <a:lnTo>
                        <a:pt x="355" y="229"/>
                      </a:lnTo>
                      <a:lnTo>
                        <a:pt x="361" y="235"/>
                      </a:lnTo>
                      <a:lnTo>
                        <a:pt x="366" y="235"/>
                      </a:lnTo>
                      <a:lnTo>
                        <a:pt x="372" y="240"/>
                      </a:lnTo>
                      <a:lnTo>
                        <a:pt x="378" y="240"/>
                      </a:lnTo>
                      <a:lnTo>
                        <a:pt x="384" y="246"/>
                      </a:lnTo>
                      <a:lnTo>
                        <a:pt x="390" y="246"/>
                      </a:lnTo>
                      <a:lnTo>
                        <a:pt x="396" y="252"/>
                      </a:lnTo>
                      <a:lnTo>
                        <a:pt x="401" y="252"/>
                      </a:lnTo>
                      <a:lnTo>
                        <a:pt x="407" y="258"/>
                      </a:lnTo>
                      <a:lnTo>
                        <a:pt x="413" y="258"/>
                      </a:lnTo>
                      <a:lnTo>
                        <a:pt x="419" y="264"/>
                      </a:lnTo>
                      <a:lnTo>
                        <a:pt x="425" y="264"/>
                      </a:lnTo>
                      <a:lnTo>
                        <a:pt x="430" y="270"/>
                      </a:lnTo>
                      <a:lnTo>
                        <a:pt x="436" y="270"/>
                      </a:lnTo>
                      <a:lnTo>
                        <a:pt x="442" y="276"/>
                      </a:lnTo>
                      <a:lnTo>
                        <a:pt x="448" y="276"/>
                      </a:lnTo>
                      <a:lnTo>
                        <a:pt x="454" y="281"/>
                      </a:lnTo>
                      <a:lnTo>
                        <a:pt x="459" y="281"/>
                      </a:lnTo>
                      <a:lnTo>
                        <a:pt x="465" y="287"/>
                      </a:lnTo>
                      <a:lnTo>
                        <a:pt x="471" y="287"/>
                      </a:lnTo>
                      <a:lnTo>
                        <a:pt x="477" y="287"/>
                      </a:lnTo>
                      <a:lnTo>
                        <a:pt x="483" y="293"/>
                      </a:lnTo>
                      <a:lnTo>
                        <a:pt x="489" y="293"/>
                      </a:lnTo>
                      <a:lnTo>
                        <a:pt x="494" y="299"/>
                      </a:lnTo>
                      <a:lnTo>
                        <a:pt x="500" y="299"/>
                      </a:lnTo>
                      <a:lnTo>
                        <a:pt x="506" y="305"/>
                      </a:lnTo>
                      <a:lnTo>
                        <a:pt x="512" y="305"/>
                      </a:lnTo>
                      <a:lnTo>
                        <a:pt x="518" y="305"/>
                      </a:lnTo>
                      <a:lnTo>
                        <a:pt x="523" y="311"/>
                      </a:lnTo>
                      <a:lnTo>
                        <a:pt x="529" y="311"/>
                      </a:lnTo>
                      <a:lnTo>
                        <a:pt x="535" y="311"/>
                      </a:lnTo>
                      <a:lnTo>
                        <a:pt x="541" y="317"/>
                      </a:lnTo>
                      <a:lnTo>
                        <a:pt x="547" y="317"/>
                      </a:lnTo>
                      <a:lnTo>
                        <a:pt x="552" y="322"/>
                      </a:lnTo>
                      <a:lnTo>
                        <a:pt x="558" y="322"/>
                      </a:lnTo>
                      <a:lnTo>
                        <a:pt x="564" y="322"/>
                      </a:lnTo>
                      <a:lnTo>
                        <a:pt x="570" y="328"/>
                      </a:lnTo>
                      <a:lnTo>
                        <a:pt x="576" y="328"/>
                      </a:lnTo>
                      <a:lnTo>
                        <a:pt x="581" y="328"/>
                      </a:lnTo>
                      <a:lnTo>
                        <a:pt x="587" y="334"/>
                      </a:lnTo>
                      <a:lnTo>
                        <a:pt x="593" y="334"/>
                      </a:lnTo>
                      <a:lnTo>
                        <a:pt x="599" y="334"/>
                      </a:lnTo>
                      <a:lnTo>
                        <a:pt x="605" y="340"/>
                      </a:lnTo>
                      <a:lnTo>
                        <a:pt x="611" y="340"/>
                      </a:lnTo>
                      <a:lnTo>
                        <a:pt x="616" y="340"/>
                      </a:lnTo>
                      <a:lnTo>
                        <a:pt x="622" y="346"/>
                      </a:lnTo>
                      <a:lnTo>
                        <a:pt x="628" y="346"/>
                      </a:lnTo>
                      <a:lnTo>
                        <a:pt x="634" y="346"/>
                      </a:lnTo>
                      <a:lnTo>
                        <a:pt x="640" y="352"/>
                      </a:lnTo>
                      <a:lnTo>
                        <a:pt x="645" y="352"/>
                      </a:lnTo>
                      <a:lnTo>
                        <a:pt x="651" y="352"/>
                      </a:lnTo>
                      <a:lnTo>
                        <a:pt x="657" y="352"/>
                      </a:lnTo>
                      <a:lnTo>
                        <a:pt x="663" y="358"/>
                      </a:lnTo>
                      <a:lnTo>
                        <a:pt x="669" y="358"/>
                      </a:lnTo>
                      <a:lnTo>
                        <a:pt x="674" y="358"/>
                      </a:lnTo>
                      <a:lnTo>
                        <a:pt x="680" y="363"/>
                      </a:lnTo>
                      <a:lnTo>
                        <a:pt x="686" y="363"/>
                      </a:lnTo>
                      <a:lnTo>
                        <a:pt x="692" y="363"/>
                      </a:lnTo>
                      <a:lnTo>
                        <a:pt x="698" y="363"/>
                      </a:lnTo>
                      <a:lnTo>
                        <a:pt x="704" y="369"/>
                      </a:lnTo>
                      <a:lnTo>
                        <a:pt x="709" y="369"/>
                      </a:lnTo>
                      <a:lnTo>
                        <a:pt x="715" y="369"/>
                      </a:lnTo>
                      <a:lnTo>
                        <a:pt x="721" y="369"/>
                      </a:lnTo>
                      <a:lnTo>
                        <a:pt x="727" y="375"/>
                      </a:lnTo>
                      <a:lnTo>
                        <a:pt x="733" y="375"/>
                      </a:lnTo>
                      <a:lnTo>
                        <a:pt x="738" y="375"/>
                      </a:lnTo>
                    </a:path>
                  </a:pathLst>
                </a:custGeom>
                <a:noFill/>
                <a:ln w="12700" cap="flat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4044" y="3432"/>
                <a:ext cx="454" cy="5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8" y="6"/>
                  </a:cxn>
                  <a:cxn ang="0">
                    <a:pos x="29" y="6"/>
                  </a:cxn>
                  <a:cxn ang="0">
                    <a:pos x="41" y="6"/>
                  </a:cxn>
                  <a:cxn ang="0">
                    <a:pos x="53" y="12"/>
                  </a:cxn>
                  <a:cxn ang="0">
                    <a:pos x="64" y="12"/>
                  </a:cxn>
                  <a:cxn ang="0">
                    <a:pos x="76" y="12"/>
                  </a:cxn>
                  <a:cxn ang="0">
                    <a:pos x="88" y="18"/>
                  </a:cxn>
                  <a:cxn ang="0">
                    <a:pos x="99" y="18"/>
                  </a:cxn>
                  <a:cxn ang="0">
                    <a:pos x="111" y="18"/>
                  </a:cxn>
                  <a:cxn ang="0">
                    <a:pos x="122" y="24"/>
                  </a:cxn>
                  <a:cxn ang="0">
                    <a:pos x="134" y="24"/>
                  </a:cxn>
                  <a:cxn ang="0">
                    <a:pos x="146" y="24"/>
                  </a:cxn>
                  <a:cxn ang="0">
                    <a:pos x="157" y="29"/>
                  </a:cxn>
                  <a:cxn ang="0">
                    <a:pos x="169" y="29"/>
                  </a:cxn>
                  <a:cxn ang="0">
                    <a:pos x="181" y="29"/>
                  </a:cxn>
                  <a:cxn ang="0">
                    <a:pos x="192" y="29"/>
                  </a:cxn>
                  <a:cxn ang="0">
                    <a:pos x="204" y="35"/>
                  </a:cxn>
                  <a:cxn ang="0">
                    <a:pos x="215" y="35"/>
                  </a:cxn>
                  <a:cxn ang="0">
                    <a:pos x="227" y="35"/>
                  </a:cxn>
                  <a:cxn ang="0">
                    <a:pos x="239" y="35"/>
                  </a:cxn>
                  <a:cxn ang="0">
                    <a:pos x="250" y="35"/>
                  </a:cxn>
                  <a:cxn ang="0">
                    <a:pos x="262" y="41"/>
                  </a:cxn>
                  <a:cxn ang="0">
                    <a:pos x="274" y="41"/>
                  </a:cxn>
                  <a:cxn ang="0">
                    <a:pos x="285" y="41"/>
                  </a:cxn>
                  <a:cxn ang="0">
                    <a:pos x="297" y="41"/>
                  </a:cxn>
                  <a:cxn ang="0">
                    <a:pos x="308" y="41"/>
                  </a:cxn>
                  <a:cxn ang="0">
                    <a:pos x="320" y="41"/>
                  </a:cxn>
                  <a:cxn ang="0">
                    <a:pos x="332" y="41"/>
                  </a:cxn>
                  <a:cxn ang="0">
                    <a:pos x="343" y="47"/>
                  </a:cxn>
                  <a:cxn ang="0">
                    <a:pos x="355" y="47"/>
                  </a:cxn>
                  <a:cxn ang="0">
                    <a:pos x="367" y="47"/>
                  </a:cxn>
                  <a:cxn ang="0">
                    <a:pos x="378" y="47"/>
                  </a:cxn>
                  <a:cxn ang="0">
                    <a:pos x="390" y="47"/>
                  </a:cxn>
                  <a:cxn ang="0">
                    <a:pos x="401" y="47"/>
                  </a:cxn>
                  <a:cxn ang="0">
                    <a:pos x="413" y="47"/>
                  </a:cxn>
                  <a:cxn ang="0">
                    <a:pos x="425" y="47"/>
                  </a:cxn>
                  <a:cxn ang="0">
                    <a:pos x="436" y="47"/>
                  </a:cxn>
                  <a:cxn ang="0">
                    <a:pos x="448" y="47"/>
                  </a:cxn>
                </a:cxnLst>
                <a:rect l="0" t="0" r="r" b="b"/>
                <a:pathLst>
                  <a:path w="454" h="53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70" y="12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8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5" y="18"/>
                    </a:lnTo>
                    <a:lnTo>
                      <a:pt x="111" y="18"/>
                    </a:lnTo>
                    <a:lnTo>
                      <a:pt x="117" y="24"/>
                    </a:lnTo>
                    <a:lnTo>
                      <a:pt x="122" y="24"/>
                    </a:lnTo>
                    <a:lnTo>
                      <a:pt x="128" y="24"/>
                    </a:lnTo>
                    <a:lnTo>
                      <a:pt x="134" y="24"/>
                    </a:lnTo>
                    <a:lnTo>
                      <a:pt x="140" y="24"/>
                    </a:lnTo>
                    <a:lnTo>
                      <a:pt x="146" y="24"/>
                    </a:lnTo>
                    <a:lnTo>
                      <a:pt x="151" y="24"/>
                    </a:lnTo>
                    <a:lnTo>
                      <a:pt x="157" y="29"/>
                    </a:lnTo>
                    <a:lnTo>
                      <a:pt x="163" y="29"/>
                    </a:lnTo>
                    <a:lnTo>
                      <a:pt x="169" y="29"/>
                    </a:lnTo>
                    <a:lnTo>
                      <a:pt x="175" y="29"/>
                    </a:lnTo>
                    <a:lnTo>
                      <a:pt x="181" y="29"/>
                    </a:lnTo>
                    <a:lnTo>
                      <a:pt x="186" y="29"/>
                    </a:lnTo>
                    <a:lnTo>
                      <a:pt x="192" y="29"/>
                    </a:lnTo>
                    <a:lnTo>
                      <a:pt x="198" y="29"/>
                    </a:lnTo>
                    <a:lnTo>
                      <a:pt x="204" y="35"/>
                    </a:lnTo>
                    <a:lnTo>
                      <a:pt x="210" y="35"/>
                    </a:lnTo>
                    <a:lnTo>
                      <a:pt x="215" y="35"/>
                    </a:lnTo>
                    <a:lnTo>
                      <a:pt x="221" y="35"/>
                    </a:lnTo>
                    <a:lnTo>
                      <a:pt x="227" y="35"/>
                    </a:lnTo>
                    <a:lnTo>
                      <a:pt x="233" y="35"/>
                    </a:lnTo>
                    <a:lnTo>
                      <a:pt x="239" y="35"/>
                    </a:lnTo>
                    <a:lnTo>
                      <a:pt x="244" y="35"/>
                    </a:lnTo>
                    <a:lnTo>
                      <a:pt x="250" y="35"/>
                    </a:lnTo>
                    <a:lnTo>
                      <a:pt x="256" y="35"/>
                    </a:lnTo>
                    <a:lnTo>
                      <a:pt x="262" y="41"/>
                    </a:lnTo>
                    <a:lnTo>
                      <a:pt x="268" y="41"/>
                    </a:lnTo>
                    <a:lnTo>
                      <a:pt x="274" y="41"/>
                    </a:lnTo>
                    <a:lnTo>
                      <a:pt x="279" y="41"/>
                    </a:lnTo>
                    <a:lnTo>
                      <a:pt x="285" y="41"/>
                    </a:lnTo>
                    <a:lnTo>
                      <a:pt x="291" y="41"/>
                    </a:lnTo>
                    <a:lnTo>
                      <a:pt x="297" y="41"/>
                    </a:lnTo>
                    <a:lnTo>
                      <a:pt x="303" y="41"/>
                    </a:lnTo>
                    <a:lnTo>
                      <a:pt x="308" y="41"/>
                    </a:lnTo>
                    <a:lnTo>
                      <a:pt x="314" y="41"/>
                    </a:lnTo>
                    <a:lnTo>
                      <a:pt x="320" y="41"/>
                    </a:lnTo>
                    <a:lnTo>
                      <a:pt x="326" y="41"/>
                    </a:lnTo>
                    <a:lnTo>
                      <a:pt x="332" y="41"/>
                    </a:lnTo>
                    <a:lnTo>
                      <a:pt x="337" y="47"/>
                    </a:lnTo>
                    <a:lnTo>
                      <a:pt x="343" y="47"/>
                    </a:lnTo>
                    <a:lnTo>
                      <a:pt x="349" y="47"/>
                    </a:lnTo>
                    <a:lnTo>
                      <a:pt x="355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2" y="47"/>
                    </a:lnTo>
                    <a:lnTo>
                      <a:pt x="378" y="47"/>
                    </a:lnTo>
                    <a:lnTo>
                      <a:pt x="384" y="47"/>
                    </a:lnTo>
                    <a:lnTo>
                      <a:pt x="390" y="47"/>
                    </a:lnTo>
                    <a:lnTo>
                      <a:pt x="396" y="47"/>
                    </a:lnTo>
                    <a:lnTo>
                      <a:pt x="401" y="47"/>
                    </a:lnTo>
                    <a:lnTo>
                      <a:pt x="407" y="47"/>
                    </a:lnTo>
                    <a:lnTo>
                      <a:pt x="413" y="47"/>
                    </a:lnTo>
                    <a:lnTo>
                      <a:pt x="419" y="47"/>
                    </a:lnTo>
                    <a:lnTo>
                      <a:pt x="425" y="47"/>
                    </a:lnTo>
                    <a:lnTo>
                      <a:pt x="430" y="47"/>
                    </a:lnTo>
                    <a:lnTo>
                      <a:pt x="436" y="47"/>
                    </a:lnTo>
                    <a:lnTo>
                      <a:pt x="442" y="47"/>
                    </a:lnTo>
                    <a:lnTo>
                      <a:pt x="448" y="47"/>
                    </a:lnTo>
                    <a:lnTo>
                      <a:pt x="454" y="53"/>
                    </a:lnTo>
                  </a:path>
                </a:pathLst>
              </a:custGeom>
              <a:noFill/>
              <a:ln w="12700" cap="flat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533234" y="499336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C=1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57644" y="349644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C=2</a:t>
              </a:r>
              <a:endParaRPr lang="en-GB" dirty="0">
                <a:solidFill>
                  <a:srgbClr val="92D05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305277" y="3110751"/>
              <a:ext cx="0" cy="263944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1960060" y="2741419"/>
                  <a:ext cx="7434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060" y="2741419"/>
                  <a:ext cx="74340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048812" y="5579948"/>
                  <a:ext cx="4035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812" y="5579948"/>
                  <a:ext cx="40350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12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model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28368" cy="44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model with interventions</a:t>
            </a:r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6983"/>
            <a:ext cx="5854005" cy="48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do </a:t>
            </a:r>
            <a:r>
              <a:rPr lang="en-GB" dirty="0" smtClean="0"/>
              <a:t>calculus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39608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Rules for rewriting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P</m:t>
                    </m:r>
                    <m:r>
                      <a:rPr lang="en-GB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y</m:t>
                    </m:r>
                    <m:r>
                      <a:rPr lang="en-GB" b="0" i="0" dirty="0" smtClean="0">
                        <a:latin typeface="Cambria Math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 smtClean="0"/>
                  <a:t>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P</m:t>
                    </m:r>
                    <m:r>
                      <a:rPr lang="en-GB" b="0" i="1" dirty="0" smtClean="0"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latin typeface="Cambria Math"/>
                      </a:rPr>
                      <m:t>𝑦</m:t>
                    </m:r>
                    <m:r>
                      <a:rPr lang="en-GB" b="0" i="1" dirty="0" smtClean="0">
                        <a:latin typeface="Cambria Math"/>
                      </a:rPr>
                      <m:t>|</m:t>
                    </m:r>
                    <m:r>
                      <a:rPr lang="en-GB" b="0" i="1" dirty="0" smtClean="0">
                        <a:latin typeface="Cambria Math"/>
                      </a:rPr>
                      <m:t>𝑥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etc.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 stands for “an intervention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”.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00B0F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dirty="0" smtClean="0"/>
                  <a:t>if y independent of z in graph with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parent edges of x removed</a:t>
                </a:r>
                <a:r>
                  <a:rPr lang="en-GB" dirty="0" smtClean="0"/>
                  <a:t>.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00B0F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dirty="0" smtClean="0"/>
                  <a:t>if y independent of z in graph with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child edges of z removed</a:t>
                </a:r>
                <a:r>
                  <a:rPr lang="en-GB" dirty="0" smtClean="0"/>
                  <a:t>.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00B0F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dirty="0" smtClean="0"/>
                  <a:t>if y independent of z in graph with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parent edges of z removed if no descendent of z is observed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3960849"/>
              </a:xfrm>
              <a:blipFill rotWithShape="1">
                <a:blip r:embed="rId2"/>
                <a:stretch>
                  <a:fillRect l="-1481" t="-1385" r="-2000" b="-10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67744" y="638132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[Pearl, </a:t>
            </a:r>
            <a:r>
              <a:rPr lang="en-GB" i="1" dirty="0"/>
              <a:t>Causal diagrams for empirical </a:t>
            </a:r>
            <a:r>
              <a:rPr lang="en-GB" i="1" dirty="0" smtClean="0"/>
              <a:t>research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Biometrika</a:t>
            </a:r>
            <a:r>
              <a:rPr lang="en-GB" dirty="0" smtClean="0"/>
              <a:t> 1995]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9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Rule 1: deletion of observations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8648" y="5013176"/>
            <a:ext cx="1008396" cy="1008112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8648" y="4030796"/>
            <a:ext cx="100839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938383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383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6086884" y="4534852"/>
            <a:ext cx="185149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𝑑𝑜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=T</a:t>
                </a:r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022846" y="3814772"/>
            <a:ext cx="0" cy="237477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8972" y="4390836"/>
            <a:ext cx="277676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78972" y="537321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56648" y="4757488"/>
            <a:ext cx="925750" cy="754891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18648" y="40107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518648" y="50038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539552" y="3600182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0182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 l="-1471" r="-980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3615187" y="3600182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3600182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1763688" y="3852210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539552" y="5182924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82924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6"/>
                <a:stretch>
                  <a:fillRect l="-1471" r="-98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3615187" y="5182924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5182924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1763688" y="5434952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473413" y="5193650"/>
            <a:ext cx="432048" cy="482603"/>
            <a:chOff x="4212453" y="4807879"/>
            <a:chExt cx="432048" cy="4826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Up Arrow 28"/>
          <p:cNvSpPr/>
          <p:nvPr/>
        </p:nvSpPr>
        <p:spPr>
          <a:xfrm flipV="1">
            <a:off x="2452697" y="4243761"/>
            <a:ext cx="452758" cy="607972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45777" y="4205402"/>
            <a:ext cx="175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Remove parent edges of 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8"/>
                <a:stretch>
                  <a:fillRect l="-1463" r="-488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427984" y="1851884"/>
            <a:ext cx="0" cy="460145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51619" y="170080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latin typeface="Segoe" pitchFamily="34" charset="0"/>
                <a:ea typeface="+mj-ea"/>
                <a:cs typeface="+mj-cs"/>
              </a:rPr>
              <a:t>do </a:t>
            </a:r>
            <a:r>
              <a:rPr lang="en-GB" sz="3200" dirty="0">
                <a:latin typeface="Segoe" pitchFamily="34" charset="0"/>
                <a:ea typeface="+mj-ea"/>
                <a:cs typeface="+mj-cs"/>
              </a:rPr>
              <a:t>calculus</a:t>
            </a:r>
            <a:endParaRPr lang="en-GB" sz="1400" dirty="0"/>
          </a:p>
        </p:txBody>
      </p:sp>
      <p:sp>
        <p:nvSpPr>
          <p:cNvPr id="38" name="Rectangle 37"/>
          <p:cNvSpPr/>
          <p:nvPr/>
        </p:nvSpPr>
        <p:spPr>
          <a:xfrm>
            <a:off x="6261537" y="1700808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Segoe" pitchFamily="34" charset="0"/>
                <a:ea typeface="+mj-ea"/>
                <a:cs typeface="+mj-cs"/>
              </a:rPr>
              <a:t>gates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23010" y="2363090"/>
                <a:ext cx="2292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P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  <m:t>y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GB" sz="2000" i="1" dirty="0">
                                <a:solidFill>
                                  <a:srgbClr val="00B0F0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GB" sz="2000" i="1" dirty="0">
                                <a:solidFill>
                                  <a:srgbClr val="00B0F0"/>
                                </a:solidFill>
                                <a:latin typeface="Cambria Math"/>
                                <a:cs typeface="+mn-cs"/>
                              </a:rPr>
                              <m:t>𝑥</m:t>
                            </m:r>
                          </m:e>
                        </m:acc>
                        <m:r>
                          <a:rPr lang="en-GB" sz="2000" i="1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  <m:t>,</m:t>
                        </m:r>
                        <m:r>
                          <a:rPr lang="en-GB" sz="2000" i="1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  <m:t>𝑧</m:t>
                        </m:r>
                      </m:e>
                    </m:d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𝑃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(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𝑦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sz="2000" i="1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</m:ctrlPr>
                      </m:accPr>
                      <m:e>
                        <m:r>
                          <a:rPr lang="en-GB" sz="2000" i="1" dirty="0">
                            <a:solidFill>
                              <a:srgbClr val="00B0F0"/>
                            </a:solidFill>
                            <a:latin typeface="Cambria Math"/>
                            <a:cs typeface="+mn-cs"/>
                          </a:rPr>
                          <m:t>𝑥</m:t>
                        </m:r>
                      </m:e>
                    </m:acc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Segoe" pitchFamily="34" charset="0"/>
                    <a:cs typeface="+mn-cs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10" y="2363090"/>
                <a:ext cx="2292679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4787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88024" y="2363090"/>
                <a:ext cx="41335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P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y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│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</a:rPr>
                      <m:t>𝑑𝑜</m:t>
                    </m:r>
                    <m:r>
                      <a:rPr lang="en-US" sz="20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GB" sz="2000" b="0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</a:rPr>
                      <m:t>𝑇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,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𝑧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)=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𝑃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(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𝑦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|</m:t>
                    </m:r>
                    <m:r>
                      <a:rPr lang="en-GB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𝑑𝑜</m:t>
                    </m:r>
                    <m:r>
                      <a:rPr lang="en-US" sz="2000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</a:rPr>
                      <m:t>𝑇</m:t>
                    </m:r>
                    <m:r>
                      <a:rPr lang="en-GB" sz="2000" i="1" dirty="0">
                        <a:solidFill>
                          <a:srgbClr val="00B0F0"/>
                        </a:solidFill>
                        <a:latin typeface="Cambria Math"/>
                        <a:cs typeface="+mn-cs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Segoe" pitchFamily="34" charset="0"/>
                    <a:cs typeface="+mn-cs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363090"/>
                <a:ext cx="413356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44"/>
          <p:cNvSpPr/>
          <p:nvPr/>
        </p:nvSpPr>
        <p:spPr>
          <a:xfrm>
            <a:off x="6169981" y="4350058"/>
            <a:ext cx="1642369" cy="71022"/>
          </a:xfrm>
          <a:custGeom>
            <a:avLst/>
            <a:gdLst>
              <a:gd name="connsiteX0" fmla="*/ 0 w 1642369"/>
              <a:gd name="connsiteY0" fmla="*/ 53266 h 71022"/>
              <a:gd name="connsiteX1" fmla="*/ 195308 w 1642369"/>
              <a:gd name="connsiteY1" fmla="*/ 44389 h 71022"/>
              <a:gd name="connsiteX2" fmla="*/ 221941 w 1642369"/>
              <a:gd name="connsiteY2" fmla="*/ 35511 h 71022"/>
              <a:gd name="connsiteX3" fmla="*/ 266330 w 1642369"/>
              <a:gd name="connsiteY3" fmla="*/ 26633 h 71022"/>
              <a:gd name="connsiteX4" fmla="*/ 470516 w 1642369"/>
              <a:gd name="connsiteY4" fmla="*/ 0 h 71022"/>
              <a:gd name="connsiteX5" fmla="*/ 648069 w 1642369"/>
              <a:gd name="connsiteY5" fmla="*/ 17756 h 71022"/>
              <a:gd name="connsiteX6" fmla="*/ 692458 w 1642369"/>
              <a:gd name="connsiteY6" fmla="*/ 26633 h 71022"/>
              <a:gd name="connsiteX7" fmla="*/ 727969 w 1642369"/>
              <a:gd name="connsiteY7" fmla="*/ 35511 h 71022"/>
              <a:gd name="connsiteX8" fmla="*/ 861134 w 1642369"/>
              <a:gd name="connsiteY8" fmla="*/ 44389 h 71022"/>
              <a:gd name="connsiteX9" fmla="*/ 967666 w 1642369"/>
              <a:gd name="connsiteY9" fmla="*/ 53266 h 71022"/>
              <a:gd name="connsiteX10" fmla="*/ 1225118 w 1642369"/>
              <a:gd name="connsiteY10" fmla="*/ 71022 h 71022"/>
              <a:gd name="connsiteX11" fmla="*/ 1544714 w 1642369"/>
              <a:gd name="connsiteY11" fmla="*/ 62144 h 71022"/>
              <a:gd name="connsiteX12" fmla="*/ 1597980 w 1642369"/>
              <a:gd name="connsiteY12" fmla="*/ 44389 h 71022"/>
              <a:gd name="connsiteX13" fmla="*/ 1642369 w 1642369"/>
              <a:gd name="connsiteY13" fmla="*/ 44389 h 7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369" h="71022">
                <a:moveTo>
                  <a:pt x="0" y="53266"/>
                </a:moveTo>
                <a:cubicBezTo>
                  <a:pt x="65103" y="50307"/>
                  <a:pt x="130346" y="49586"/>
                  <a:pt x="195308" y="44389"/>
                </a:cubicBezTo>
                <a:cubicBezTo>
                  <a:pt x="204636" y="43643"/>
                  <a:pt x="212863" y="37781"/>
                  <a:pt x="221941" y="35511"/>
                </a:cubicBezTo>
                <a:cubicBezTo>
                  <a:pt x="236580" y="31851"/>
                  <a:pt x="251470" y="29255"/>
                  <a:pt x="266330" y="26633"/>
                </a:cubicBezTo>
                <a:cubicBezTo>
                  <a:pt x="389197" y="4951"/>
                  <a:pt x="351451" y="10825"/>
                  <a:pt x="470516" y="0"/>
                </a:cubicBezTo>
                <a:cubicBezTo>
                  <a:pt x="557720" y="6708"/>
                  <a:pt x="574341" y="5468"/>
                  <a:pt x="648069" y="17756"/>
                </a:cubicBezTo>
                <a:cubicBezTo>
                  <a:pt x="662953" y="20237"/>
                  <a:pt x="677728" y="23360"/>
                  <a:pt x="692458" y="26633"/>
                </a:cubicBezTo>
                <a:cubicBezTo>
                  <a:pt x="704369" y="29280"/>
                  <a:pt x="715835" y="34234"/>
                  <a:pt x="727969" y="35511"/>
                </a:cubicBezTo>
                <a:cubicBezTo>
                  <a:pt x="772211" y="40168"/>
                  <a:pt x="816769" y="41103"/>
                  <a:pt x="861134" y="44389"/>
                </a:cubicBezTo>
                <a:lnTo>
                  <a:pt x="967666" y="53266"/>
                </a:lnTo>
                <a:cubicBezTo>
                  <a:pt x="1232454" y="70349"/>
                  <a:pt x="1045237" y="53033"/>
                  <a:pt x="1225118" y="71022"/>
                </a:cubicBezTo>
                <a:cubicBezTo>
                  <a:pt x="1331650" y="68063"/>
                  <a:pt x="1438412" y="69737"/>
                  <a:pt x="1544714" y="62144"/>
                </a:cubicBezTo>
                <a:cubicBezTo>
                  <a:pt x="1563382" y="60811"/>
                  <a:pt x="1579264" y="44389"/>
                  <a:pt x="1597980" y="44389"/>
                </a:cubicBezTo>
                <a:lnTo>
                  <a:pt x="1642369" y="44389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6940624" y="4287265"/>
            <a:ext cx="216024" cy="241302"/>
            <a:chOff x="4212453" y="4807879"/>
            <a:chExt cx="432048" cy="4826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570688" y="361066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FF0000"/>
                </a:solidFill>
              </a:rPr>
              <a:t>Criterion 3:</a:t>
            </a:r>
            <a:br>
              <a:rPr lang="en-GB" sz="1600" i="1" dirty="0" smtClean="0">
                <a:solidFill>
                  <a:srgbClr val="FF0000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Gate is off</a:t>
            </a:r>
            <a:endParaRPr lang="en-GB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  <p:bldP spid="15" grpId="0" animBg="1"/>
      <p:bldP spid="17" grpId="0"/>
      <p:bldP spid="18" grpId="0"/>
      <p:bldP spid="7" grpId="0" animBg="1"/>
      <p:bldP spid="38" grpId="0"/>
      <p:bldP spid="44" grpId="0"/>
      <p:bldP spid="45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75"/>
            <a:ext cx="8507288" cy="1143000"/>
          </a:xfrm>
        </p:spPr>
        <p:txBody>
          <a:bodyPr/>
          <a:lstStyle/>
          <a:p>
            <a:r>
              <a:rPr lang="en-GB" i="1" dirty="0" smtClean="0"/>
              <a:t>Rule 2: action/observation exchange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456984" y="5013176"/>
            <a:ext cx="1008396" cy="1008112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6984" y="4030796"/>
            <a:ext cx="10083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966720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20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6025221" y="4534852"/>
            <a:ext cx="194149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56984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𝑑𝑜</m:t>
                      </m:r>
                      <m:r>
                        <a:rPr lang="en-US" b="0" i="1" dirty="0" smtClean="0">
                          <a:latin typeface="Cambria Math"/>
                        </a:rPr>
                        <m:t>𝑍</m:t>
                      </m:r>
                      <m:r>
                        <a:rPr lang="en-GB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84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6961182" y="3814772"/>
            <a:ext cx="0" cy="237477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17308" y="439083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17308" y="537321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094984" y="4690329"/>
            <a:ext cx="925750" cy="82205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56984" y="40107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456984" y="50038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782144" y="3598748"/>
                <a:ext cx="1296144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children(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144" y="3598748"/>
                <a:ext cx="1296144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477888" y="3598748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" y="3598748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 r="-24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930645" y="3850776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782144" y="5181490"/>
                <a:ext cx="1296144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children(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144" y="5181490"/>
                <a:ext cx="1296144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6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477888" y="5181490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" y="5181490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930645" y="5433518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640370" y="5192216"/>
            <a:ext cx="432048" cy="482603"/>
            <a:chOff x="4212453" y="4807879"/>
            <a:chExt cx="432048" cy="4826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Up Arrow 28"/>
          <p:cNvSpPr/>
          <p:nvPr/>
        </p:nvSpPr>
        <p:spPr>
          <a:xfrm flipV="1">
            <a:off x="1613738" y="4333196"/>
            <a:ext cx="452758" cy="607972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72418" y="4294837"/>
            <a:ext cx="175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Remove child edges of z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801084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084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8"/>
                <a:stretch>
                  <a:fillRect l="-980" r="-490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366320" y="1851884"/>
            <a:ext cx="0" cy="46085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89955" y="170080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latin typeface="Segoe" pitchFamily="34" charset="0"/>
                <a:ea typeface="+mj-ea"/>
                <a:cs typeface="+mj-cs"/>
              </a:rPr>
              <a:t>do </a:t>
            </a:r>
            <a:r>
              <a:rPr lang="en-GB" sz="3200" dirty="0">
                <a:latin typeface="Segoe" pitchFamily="34" charset="0"/>
                <a:ea typeface="+mj-ea"/>
                <a:cs typeface="+mj-cs"/>
              </a:rPr>
              <a:t>calculus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7557859" y="5369601"/>
                <a:ext cx="1296144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children(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59" y="5369601"/>
                <a:ext cx="1296144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0"/>
            <a:endCxn id="8" idx="2"/>
          </p:cNvCxnSpPr>
          <p:nvPr/>
        </p:nvCxnSpPr>
        <p:spPr>
          <a:xfrm flipH="1" flipV="1">
            <a:off x="8193099" y="4786880"/>
            <a:ext cx="12832" cy="58272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9440" y="2397424"/>
                <a:ext cx="202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|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40" y="2397424"/>
                <a:ext cx="2022348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50433" y="2363090"/>
                <a:ext cx="433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dirty="0" smtClean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P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000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y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│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𝑑𝑜</m:t>
                      </m:r>
                      <m:r>
                        <a:rPr lang="en-US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𝑍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,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𝑧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)=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𝑃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𝑦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|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𝑑𝑜</m:t>
                      </m:r>
                      <m:r>
                        <a:rPr lang="en-US" sz="2000" b="0" i="1" dirty="0" smtClean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𝑍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33" y="2363090"/>
                <a:ext cx="433375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333" b="-2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199873" y="1700808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Segoe" pitchFamily="34" charset="0"/>
                <a:ea typeface="+mj-ea"/>
                <a:cs typeface="+mj-cs"/>
              </a:rPr>
              <a:t>gates</a:t>
            </a:r>
            <a:endParaRPr lang="en-GB" sz="1400" dirty="0"/>
          </a:p>
        </p:txBody>
      </p:sp>
      <p:sp>
        <p:nvSpPr>
          <p:cNvPr id="45" name="Freeform 44"/>
          <p:cNvSpPr/>
          <p:nvPr/>
        </p:nvSpPr>
        <p:spPr>
          <a:xfrm>
            <a:off x="6166520" y="3835153"/>
            <a:ext cx="1670384" cy="616448"/>
          </a:xfrm>
          <a:custGeom>
            <a:avLst/>
            <a:gdLst>
              <a:gd name="connsiteX0" fmla="*/ 1189607 w 1542156"/>
              <a:gd name="connsiteY0" fmla="*/ 0 h 616448"/>
              <a:gd name="connsiteX1" fmla="*/ 1233996 w 1542156"/>
              <a:gd name="connsiteY1" fmla="*/ 8878 h 616448"/>
              <a:gd name="connsiteX2" fmla="*/ 1305017 w 1542156"/>
              <a:gd name="connsiteY2" fmla="*/ 62144 h 616448"/>
              <a:gd name="connsiteX3" fmla="*/ 1367161 w 1542156"/>
              <a:gd name="connsiteY3" fmla="*/ 106532 h 616448"/>
              <a:gd name="connsiteX4" fmla="*/ 1402671 w 1542156"/>
              <a:gd name="connsiteY4" fmla="*/ 177554 h 616448"/>
              <a:gd name="connsiteX5" fmla="*/ 1429305 w 1542156"/>
              <a:gd name="connsiteY5" fmla="*/ 248575 h 616448"/>
              <a:gd name="connsiteX6" fmla="*/ 1464815 w 1542156"/>
              <a:gd name="connsiteY6" fmla="*/ 275208 h 616448"/>
              <a:gd name="connsiteX7" fmla="*/ 1500326 w 1542156"/>
              <a:gd name="connsiteY7" fmla="*/ 372863 h 616448"/>
              <a:gd name="connsiteX8" fmla="*/ 1518081 w 1542156"/>
              <a:gd name="connsiteY8" fmla="*/ 399496 h 616448"/>
              <a:gd name="connsiteX9" fmla="*/ 1526959 w 1542156"/>
              <a:gd name="connsiteY9" fmla="*/ 435006 h 616448"/>
              <a:gd name="connsiteX10" fmla="*/ 1526959 w 1542156"/>
              <a:gd name="connsiteY10" fmla="*/ 541538 h 616448"/>
              <a:gd name="connsiteX11" fmla="*/ 1473693 w 1542156"/>
              <a:gd name="connsiteY11" fmla="*/ 577049 h 616448"/>
              <a:gd name="connsiteX12" fmla="*/ 1429305 w 1542156"/>
              <a:gd name="connsiteY12" fmla="*/ 585927 h 616448"/>
              <a:gd name="connsiteX13" fmla="*/ 1393794 w 1542156"/>
              <a:gd name="connsiteY13" fmla="*/ 594804 h 616448"/>
              <a:gd name="connsiteX14" fmla="*/ 1260629 w 1542156"/>
              <a:gd name="connsiteY14" fmla="*/ 603682 h 616448"/>
              <a:gd name="connsiteX15" fmla="*/ 976543 w 1542156"/>
              <a:gd name="connsiteY15" fmla="*/ 603682 h 616448"/>
              <a:gd name="connsiteX16" fmla="*/ 887767 w 1542156"/>
              <a:gd name="connsiteY16" fmla="*/ 585927 h 616448"/>
              <a:gd name="connsiteX17" fmla="*/ 781235 w 1542156"/>
              <a:gd name="connsiteY17" fmla="*/ 577049 h 616448"/>
              <a:gd name="connsiteX18" fmla="*/ 648070 w 1542156"/>
              <a:gd name="connsiteY18" fmla="*/ 559294 h 616448"/>
              <a:gd name="connsiteX19" fmla="*/ 479394 w 1542156"/>
              <a:gd name="connsiteY19" fmla="*/ 550416 h 616448"/>
              <a:gd name="connsiteX20" fmla="*/ 381739 w 1542156"/>
              <a:gd name="connsiteY20" fmla="*/ 541538 h 616448"/>
              <a:gd name="connsiteX21" fmla="*/ 257452 w 1542156"/>
              <a:gd name="connsiteY21" fmla="*/ 532661 h 616448"/>
              <a:gd name="connsiteX22" fmla="*/ 0 w 1542156"/>
              <a:gd name="connsiteY22" fmla="*/ 523783 h 61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42156" h="616448">
                <a:moveTo>
                  <a:pt x="1189607" y="0"/>
                </a:moveTo>
                <a:cubicBezTo>
                  <a:pt x="1204403" y="2959"/>
                  <a:pt x="1219867" y="3580"/>
                  <a:pt x="1233996" y="8878"/>
                </a:cubicBezTo>
                <a:cubicBezTo>
                  <a:pt x="1247481" y="13935"/>
                  <a:pt x="1303646" y="61184"/>
                  <a:pt x="1305017" y="62144"/>
                </a:cubicBezTo>
                <a:cubicBezTo>
                  <a:pt x="1373775" y="110275"/>
                  <a:pt x="1328864" y="68237"/>
                  <a:pt x="1367161" y="106532"/>
                </a:cubicBezTo>
                <a:cubicBezTo>
                  <a:pt x="1378998" y="130206"/>
                  <a:pt x="1393377" y="152771"/>
                  <a:pt x="1402671" y="177554"/>
                </a:cubicBezTo>
                <a:cubicBezTo>
                  <a:pt x="1411549" y="201228"/>
                  <a:pt x="1415731" y="227244"/>
                  <a:pt x="1429305" y="248575"/>
                </a:cubicBezTo>
                <a:cubicBezTo>
                  <a:pt x="1437249" y="261058"/>
                  <a:pt x="1452978" y="266330"/>
                  <a:pt x="1464815" y="275208"/>
                </a:cubicBezTo>
                <a:cubicBezTo>
                  <a:pt x="1473100" y="300061"/>
                  <a:pt x="1487976" y="348162"/>
                  <a:pt x="1500326" y="372863"/>
                </a:cubicBezTo>
                <a:cubicBezTo>
                  <a:pt x="1505097" y="382406"/>
                  <a:pt x="1512163" y="390618"/>
                  <a:pt x="1518081" y="399496"/>
                </a:cubicBezTo>
                <a:cubicBezTo>
                  <a:pt x="1521040" y="411333"/>
                  <a:pt x="1523607" y="423274"/>
                  <a:pt x="1526959" y="435006"/>
                </a:cubicBezTo>
                <a:cubicBezTo>
                  <a:pt x="1538077" y="473917"/>
                  <a:pt x="1554723" y="489977"/>
                  <a:pt x="1526959" y="541538"/>
                </a:cubicBezTo>
                <a:cubicBezTo>
                  <a:pt x="1516842" y="560327"/>
                  <a:pt x="1494618" y="572864"/>
                  <a:pt x="1473693" y="577049"/>
                </a:cubicBezTo>
                <a:cubicBezTo>
                  <a:pt x="1458897" y="580008"/>
                  <a:pt x="1444035" y="582654"/>
                  <a:pt x="1429305" y="585927"/>
                </a:cubicBezTo>
                <a:cubicBezTo>
                  <a:pt x="1417394" y="588574"/>
                  <a:pt x="1405928" y="593527"/>
                  <a:pt x="1393794" y="594804"/>
                </a:cubicBezTo>
                <a:cubicBezTo>
                  <a:pt x="1349552" y="599461"/>
                  <a:pt x="1305017" y="600723"/>
                  <a:pt x="1260629" y="603682"/>
                </a:cubicBezTo>
                <a:cubicBezTo>
                  <a:pt x="1138915" y="621070"/>
                  <a:pt x="1170826" y="620335"/>
                  <a:pt x="976543" y="603682"/>
                </a:cubicBezTo>
                <a:cubicBezTo>
                  <a:pt x="946475" y="601105"/>
                  <a:pt x="917841" y="588433"/>
                  <a:pt x="887767" y="585927"/>
                </a:cubicBezTo>
                <a:cubicBezTo>
                  <a:pt x="852256" y="582968"/>
                  <a:pt x="816651" y="580984"/>
                  <a:pt x="781235" y="577049"/>
                </a:cubicBezTo>
                <a:cubicBezTo>
                  <a:pt x="655638" y="563093"/>
                  <a:pt x="814188" y="571159"/>
                  <a:pt x="648070" y="559294"/>
                </a:cubicBezTo>
                <a:cubicBezTo>
                  <a:pt x="591910" y="555283"/>
                  <a:pt x="535572" y="554161"/>
                  <a:pt x="479394" y="550416"/>
                </a:cubicBezTo>
                <a:cubicBezTo>
                  <a:pt x="446780" y="548242"/>
                  <a:pt x="414321" y="544144"/>
                  <a:pt x="381739" y="541538"/>
                </a:cubicBezTo>
                <a:lnTo>
                  <a:pt x="257452" y="532661"/>
                </a:lnTo>
                <a:cubicBezTo>
                  <a:pt x="130860" y="514576"/>
                  <a:pt x="216233" y="523783"/>
                  <a:pt x="0" y="523783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7582010" y="3746377"/>
            <a:ext cx="959830" cy="1535837"/>
          </a:xfrm>
          <a:custGeom>
            <a:avLst/>
            <a:gdLst>
              <a:gd name="connsiteX0" fmla="*/ 0 w 959830"/>
              <a:gd name="connsiteY0" fmla="*/ 0 h 1535837"/>
              <a:gd name="connsiteX1" fmla="*/ 159798 w 959830"/>
              <a:gd name="connsiteY1" fmla="*/ 44388 h 1535837"/>
              <a:gd name="connsiteX2" fmla="*/ 266330 w 959830"/>
              <a:gd name="connsiteY2" fmla="*/ 106532 h 1535837"/>
              <a:gd name="connsiteX3" fmla="*/ 337351 w 959830"/>
              <a:gd name="connsiteY3" fmla="*/ 124287 h 1535837"/>
              <a:gd name="connsiteX4" fmla="*/ 426128 w 959830"/>
              <a:gd name="connsiteY4" fmla="*/ 186431 h 1535837"/>
              <a:gd name="connsiteX5" fmla="*/ 443883 w 959830"/>
              <a:gd name="connsiteY5" fmla="*/ 221941 h 1535837"/>
              <a:gd name="connsiteX6" fmla="*/ 461639 w 959830"/>
              <a:gd name="connsiteY6" fmla="*/ 248574 h 1535837"/>
              <a:gd name="connsiteX7" fmla="*/ 488272 w 959830"/>
              <a:gd name="connsiteY7" fmla="*/ 292963 h 1535837"/>
              <a:gd name="connsiteX8" fmla="*/ 541538 w 959830"/>
              <a:gd name="connsiteY8" fmla="*/ 346229 h 1535837"/>
              <a:gd name="connsiteX9" fmla="*/ 550415 w 959830"/>
              <a:gd name="connsiteY9" fmla="*/ 372862 h 1535837"/>
              <a:gd name="connsiteX10" fmla="*/ 585926 w 959830"/>
              <a:gd name="connsiteY10" fmla="*/ 408373 h 1535837"/>
              <a:gd name="connsiteX11" fmla="*/ 612559 w 959830"/>
              <a:gd name="connsiteY11" fmla="*/ 435006 h 1535837"/>
              <a:gd name="connsiteX12" fmla="*/ 648070 w 959830"/>
              <a:gd name="connsiteY12" fmla="*/ 470516 h 1535837"/>
              <a:gd name="connsiteX13" fmla="*/ 665825 w 959830"/>
              <a:gd name="connsiteY13" fmla="*/ 497149 h 1535837"/>
              <a:gd name="connsiteX14" fmla="*/ 710213 w 959830"/>
              <a:gd name="connsiteY14" fmla="*/ 541538 h 1535837"/>
              <a:gd name="connsiteX15" fmla="*/ 736846 w 959830"/>
              <a:gd name="connsiteY15" fmla="*/ 612559 h 1535837"/>
              <a:gd name="connsiteX16" fmla="*/ 763479 w 959830"/>
              <a:gd name="connsiteY16" fmla="*/ 665825 h 1535837"/>
              <a:gd name="connsiteX17" fmla="*/ 772357 w 959830"/>
              <a:gd name="connsiteY17" fmla="*/ 719091 h 1535837"/>
              <a:gd name="connsiteX18" fmla="*/ 790112 w 959830"/>
              <a:gd name="connsiteY18" fmla="*/ 754602 h 1535837"/>
              <a:gd name="connsiteX19" fmla="*/ 807868 w 959830"/>
              <a:gd name="connsiteY19" fmla="*/ 807868 h 1535837"/>
              <a:gd name="connsiteX20" fmla="*/ 816745 w 959830"/>
              <a:gd name="connsiteY20" fmla="*/ 834501 h 1535837"/>
              <a:gd name="connsiteX21" fmla="*/ 834501 w 959830"/>
              <a:gd name="connsiteY21" fmla="*/ 896644 h 1535837"/>
              <a:gd name="connsiteX22" fmla="*/ 852256 w 959830"/>
              <a:gd name="connsiteY22" fmla="*/ 941033 h 1535837"/>
              <a:gd name="connsiteX23" fmla="*/ 878889 w 959830"/>
              <a:gd name="connsiteY23" fmla="*/ 1020932 h 1535837"/>
              <a:gd name="connsiteX24" fmla="*/ 896644 w 959830"/>
              <a:gd name="connsiteY24" fmla="*/ 1091953 h 1535837"/>
              <a:gd name="connsiteX25" fmla="*/ 905522 w 959830"/>
              <a:gd name="connsiteY25" fmla="*/ 1127464 h 1535837"/>
              <a:gd name="connsiteX26" fmla="*/ 923277 w 959830"/>
              <a:gd name="connsiteY26" fmla="*/ 1162974 h 1535837"/>
              <a:gd name="connsiteX27" fmla="*/ 941033 w 959830"/>
              <a:gd name="connsiteY27" fmla="*/ 1251751 h 1535837"/>
              <a:gd name="connsiteX28" fmla="*/ 958788 w 959830"/>
              <a:gd name="connsiteY28" fmla="*/ 1331650 h 1535837"/>
              <a:gd name="connsiteX29" fmla="*/ 958788 w 959830"/>
              <a:gd name="connsiteY29" fmla="*/ 1535837 h 15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59830" h="1535837">
                <a:moveTo>
                  <a:pt x="0" y="0"/>
                </a:moveTo>
                <a:cubicBezTo>
                  <a:pt x="123609" y="41202"/>
                  <a:pt x="69610" y="29356"/>
                  <a:pt x="159798" y="44388"/>
                </a:cubicBezTo>
                <a:cubicBezTo>
                  <a:pt x="193685" y="66979"/>
                  <a:pt x="227371" y="92618"/>
                  <a:pt x="266330" y="106532"/>
                </a:cubicBezTo>
                <a:cubicBezTo>
                  <a:pt x="289311" y="114739"/>
                  <a:pt x="337351" y="124287"/>
                  <a:pt x="337351" y="124287"/>
                </a:cubicBezTo>
                <a:cubicBezTo>
                  <a:pt x="364710" y="140702"/>
                  <a:pt x="404809" y="162066"/>
                  <a:pt x="426128" y="186431"/>
                </a:cubicBezTo>
                <a:cubicBezTo>
                  <a:pt x="434842" y="196390"/>
                  <a:pt x="437317" y="210451"/>
                  <a:pt x="443883" y="221941"/>
                </a:cubicBezTo>
                <a:cubicBezTo>
                  <a:pt x="449177" y="231205"/>
                  <a:pt x="455984" y="239526"/>
                  <a:pt x="461639" y="248574"/>
                </a:cubicBezTo>
                <a:cubicBezTo>
                  <a:pt x="470784" y="263206"/>
                  <a:pt x="477345" y="279608"/>
                  <a:pt x="488272" y="292963"/>
                </a:cubicBezTo>
                <a:cubicBezTo>
                  <a:pt x="504172" y="312397"/>
                  <a:pt x="541538" y="346229"/>
                  <a:pt x="541538" y="346229"/>
                </a:cubicBezTo>
                <a:cubicBezTo>
                  <a:pt x="544497" y="355107"/>
                  <a:pt x="544976" y="365247"/>
                  <a:pt x="550415" y="372862"/>
                </a:cubicBezTo>
                <a:cubicBezTo>
                  <a:pt x="560145" y="386484"/>
                  <a:pt x="574089" y="396536"/>
                  <a:pt x="585926" y="408373"/>
                </a:cubicBezTo>
                <a:lnTo>
                  <a:pt x="612559" y="435006"/>
                </a:lnTo>
                <a:cubicBezTo>
                  <a:pt x="624396" y="446843"/>
                  <a:pt x="638785" y="456588"/>
                  <a:pt x="648070" y="470516"/>
                </a:cubicBezTo>
                <a:cubicBezTo>
                  <a:pt x="653988" y="479394"/>
                  <a:pt x="658799" y="489119"/>
                  <a:pt x="665825" y="497149"/>
                </a:cubicBezTo>
                <a:cubicBezTo>
                  <a:pt x="679604" y="512897"/>
                  <a:pt x="710213" y="541538"/>
                  <a:pt x="710213" y="541538"/>
                </a:cubicBezTo>
                <a:cubicBezTo>
                  <a:pt x="719454" y="569261"/>
                  <a:pt x="723579" y="583371"/>
                  <a:pt x="736846" y="612559"/>
                </a:cubicBezTo>
                <a:cubicBezTo>
                  <a:pt x="745060" y="630631"/>
                  <a:pt x="754601" y="648070"/>
                  <a:pt x="763479" y="665825"/>
                </a:cubicBezTo>
                <a:cubicBezTo>
                  <a:pt x="766438" y="683580"/>
                  <a:pt x="767185" y="701850"/>
                  <a:pt x="772357" y="719091"/>
                </a:cubicBezTo>
                <a:cubicBezTo>
                  <a:pt x="776160" y="731767"/>
                  <a:pt x="785197" y="742314"/>
                  <a:pt x="790112" y="754602"/>
                </a:cubicBezTo>
                <a:cubicBezTo>
                  <a:pt x="797063" y="771979"/>
                  <a:pt x="801950" y="790113"/>
                  <a:pt x="807868" y="807868"/>
                </a:cubicBezTo>
                <a:cubicBezTo>
                  <a:pt x="810827" y="816746"/>
                  <a:pt x="814475" y="825423"/>
                  <a:pt x="816745" y="834501"/>
                </a:cubicBezTo>
                <a:cubicBezTo>
                  <a:pt x="823742" y="862488"/>
                  <a:pt x="824948" y="871169"/>
                  <a:pt x="834501" y="896644"/>
                </a:cubicBezTo>
                <a:cubicBezTo>
                  <a:pt x="840096" y="911565"/>
                  <a:pt x="847677" y="925769"/>
                  <a:pt x="852256" y="941033"/>
                </a:cubicBezTo>
                <a:cubicBezTo>
                  <a:pt x="878070" y="1027080"/>
                  <a:pt x="841809" y="946769"/>
                  <a:pt x="878889" y="1020932"/>
                </a:cubicBezTo>
                <a:cubicBezTo>
                  <a:pt x="896937" y="1111170"/>
                  <a:pt x="878447" y="1028261"/>
                  <a:pt x="896644" y="1091953"/>
                </a:cubicBezTo>
                <a:cubicBezTo>
                  <a:pt x="899996" y="1103685"/>
                  <a:pt x="901238" y="1116040"/>
                  <a:pt x="905522" y="1127464"/>
                </a:cubicBezTo>
                <a:cubicBezTo>
                  <a:pt x="910169" y="1139855"/>
                  <a:pt x="918630" y="1150583"/>
                  <a:pt x="923277" y="1162974"/>
                </a:cubicBezTo>
                <a:cubicBezTo>
                  <a:pt x="932925" y="1188701"/>
                  <a:pt x="935454" y="1226645"/>
                  <a:pt x="941033" y="1251751"/>
                </a:cubicBezTo>
                <a:cubicBezTo>
                  <a:pt x="951410" y="1298448"/>
                  <a:pt x="956435" y="1263407"/>
                  <a:pt x="958788" y="1331650"/>
                </a:cubicBezTo>
                <a:cubicBezTo>
                  <a:pt x="961134" y="1399672"/>
                  <a:pt x="958788" y="1467775"/>
                  <a:pt x="958788" y="1535837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8169937" y="4190455"/>
            <a:ext cx="216024" cy="241302"/>
            <a:chOff x="4212453" y="4807879"/>
            <a:chExt cx="432048" cy="48260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485774" y="3068960"/>
            <a:ext cx="152201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FF0000"/>
                </a:solidFill>
              </a:rPr>
              <a:t>Criterion 1:</a:t>
            </a:r>
            <a:br>
              <a:rPr lang="en-GB" sz="1600" i="1" dirty="0" smtClean="0">
                <a:solidFill>
                  <a:srgbClr val="FF0000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Observed node on path</a:t>
            </a:r>
            <a:endParaRPr lang="en-GB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  <p:bldP spid="15" grpId="0" animBg="1"/>
      <p:bldP spid="17" grpId="0"/>
      <p:bldP spid="18" grpId="0"/>
      <p:bldP spid="7" grpId="0" animBg="1"/>
      <p:bldP spid="31" grpId="0" animBg="1"/>
      <p:bldP spid="36" grpId="0"/>
      <p:bldP spid="41" grpId="0"/>
      <p:bldP spid="45" grpId="0" animBg="1"/>
      <p:bldP spid="46" grpId="0" animBg="1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Rule 3: deletion of actions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8648" y="5013176"/>
            <a:ext cx="1008396" cy="1008112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8648" y="4030796"/>
            <a:ext cx="10083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028384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6086885" y="4534852"/>
            <a:ext cx="194149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𝑑𝑜</m:t>
                      </m:r>
                      <m:r>
                        <a:rPr lang="en-US" b="0" i="1" dirty="0" smtClean="0">
                          <a:latin typeface="Cambria Math"/>
                        </a:rPr>
                        <m:t>𝑍</m:t>
                      </m:r>
                      <m:r>
                        <a:rPr lang="en-GB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022846" y="3814772"/>
            <a:ext cx="0" cy="237477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8972" y="439083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78972" y="537321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56648" y="4690329"/>
            <a:ext cx="925750" cy="82205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18648" y="40107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518648" y="50038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 l="-97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427984" y="1851884"/>
            <a:ext cx="0" cy="46085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51619" y="170080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latin typeface="Segoe" pitchFamily="34" charset="0"/>
                <a:ea typeface="+mj-ea"/>
                <a:cs typeface="+mj-cs"/>
              </a:rPr>
              <a:t>do </a:t>
            </a:r>
            <a:r>
              <a:rPr lang="en-GB" sz="3200" dirty="0">
                <a:latin typeface="Segoe" pitchFamily="34" charset="0"/>
                <a:ea typeface="+mj-ea"/>
                <a:cs typeface="+mj-cs"/>
              </a:rPr>
              <a:t>calculus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61104" y="2397424"/>
                <a:ext cx="18128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04" y="2397424"/>
                <a:ext cx="181280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737666" y="2363090"/>
                <a:ext cx="2282612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dirty="0" smtClean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P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000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y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│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𝑑𝑜</m:t>
                      </m:r>
                      <m:r>
                        <a:rPr lang="en-US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𝑍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)=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𝑃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𝑦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666" y="2363090"/>
                <a:ext cx="2282612" cy="446789"/>
              </a:xfrm>
              <a:prstGeom prst="rect">
                <a:avLst/>
              </a:prstGeom>
              <a:blipFill rotWithShape="1">
                <a:blip r:embed="rId6"/>
                <a:stretch>
                  <a:fillRect t="-1370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261537" y="1700808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Segoe" pitchFamily="34" charset="0"/>
                <a:ea typeface="+mj-ea"/>
                <a:cs typeface="+mj-cs"/>
              </a:rPr>
              <a:t>gates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539552" y="3310716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10716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7"/>
                <a:stretch>
                  <a:fillRect l="-980" r="-490"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615187" y="3310716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3310716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8"/>
                <a:stretch>
                  <a:fillRect r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1763688" y="3562744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539552" y="4786880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86880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 l="-980" r="-49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3615187" y="4786880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4786880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1763688" y="5038908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473413" y="4797606"/>
            <a:ext cx="432048" cy="482603"/>
            <a:chOff x="4212453" y="4807879"/>
            <a:chExt cx="432048" cy="48260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Up Arrow 45"/>
          <p:cNvSpPr/>
          <p:nvPr/>
        </p:nvSpPr>
        <p:spPr>
          <a:xfrm flipV="1">
            <a:off x="2226318" y="3983923"/>
            <a:ext cx="452758" cy="50451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3347864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err="1" smtClean="0"/>
                  <a:t>desc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5" idx="0"/>
          </p:cNvCxnSpPr>
          <p:nvPr/>
        </p:nvCxnSpPr>
        <p:spPr>
          <a:xfrm flipV="1">
            <a:off x="3841565" y="5290936"/>
            <a:ext cx="2" cy="21044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>
              <a:xfrm>
                <a:off x="7761061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err="1" smtClean="0"/>
                  <a:t>desc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061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57" idx="0"/>
            <a:endCxn id="8" idx="2"/>
          </p:cNvCxnSpPr>
          <p:nvPr/>
        </p:nvCxnSpPr>
        <p:spPr>
          <a:xfrm flipV="1">
            <a:off x="8254762" y="4786880"/>
            <a:ext cx="1" cy="7145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6228184" y="3835153"/>
            <a:ext cx="1670384" cy="616448"/>
          </a:xfrm>
          <a:custGeom>
            <a:avLst/>
            <a:gdLst>
              <a:gd name="connsiteX0" fmla="*/ 1189607 w 1542156"/>
              <a:gd name="connsiteY0" fmla="*/ 0 h 616448"/>
              <a:gd name="connsiteX1" fmla="*/ 1233996 w 1542156"/>
              <a:gd name="connsiteY1" fmla="*/ 8878 h 616448"/>
              <a:gd name="connsiteX2" fmla="*/ 1305017 w 1542156"/>
              <a:gd name="connsiteY2" fmla="*/ 62144 h 616448"/>
              <a:gd name="connsiteX3" fmla="*/ 1367161 w 1542156"/>
              <a:gd name="connsiteY3" fmla="*/ 106532 h 616448"/>
              <a:gd name="connsiteX4" fmla="*/ 1402671 w 1542156"/>
              <a:gd name="connsiteY4" fmla="*/ 177554 h 616448"/>
              <a:gd name="connsiteX5" fmla="*/ 1429305 w 1542156"/>
              <a:gd name="connsiteY5" fmla="*/ 248575 h 616448"/>
              <a:gd name="connsiteX6" fmla="*/ 1464815 w 1542156"/>
              <a:gd name="connsiteY6" fmla="*/ 275208 h 616448"/>
              <a:gd name="connsiteX7" fmla="*/ 1500326 w 1542156"/>
              <a:gd name="connsiteY7" fmla="*/ 372863 h 616448"/>
              <a:gd name="connsiteX8" fmla="*/ 1518081 w 1542156"/>
              <a:gd name="connsiteY8" fmla="*/ 399496 h 616448"/>
              <a:gd name="connsiteX9" fmla="*/ 1526959 w 1542156"/>
              <a:gd name="connsiteY9" fmla="*/ 435006 h 616448"/>
              <a:gd name="connsiteX10" fmla="*/ 1526959 w 1542156"/>
              <a:gd name="connsiteY10" fmla="*/ 541538 h 616448"/>
              <a:gd name="connsiteX11" fmla="*/ 1473693 w 1542156"/>
              <a:gd name="connsiteY11" fmla="*/ 577049 h 616448"/>
              <a:gd name="connsiteX12" fmla="*/ 1429305 w 1542156"/>
              <a:gd name="connsiteY12" fmla="*/ 585927 h 616448"/>
              <a:gd name="connsiteX13" fmla="*/ 1393794 w 1542156"/>
              <a:gd name="connsiteY13" fmla="*/ 594804 h 616448"/>
              <a:gd name="connsiteX14" fmla="*/ 1260629 w 1542156"/>
              <a:gd name="connsiteY14" fmla="*/ 603682 h 616448"/>
              <a:gd name="connsiteX15" fmla="*/ 976543 w 1542156"/>
              <a:gd name="connsiteY15" fmla="*/ 603682 h 616448"/>
              <a:gd name="connsiteX16" fmla="*/ 887767 w 1542156"/>
              <a:gd name="connsiteY16" fmla="*/ 585927 h 616448"/>
              <a:gd name="connsiteX17" fmla="*/ 781235 w 1542156"/>
              <a:gd name="connsiteY17" fmla="*/ 577049 h 616448"/>
              <a:gd name="connsiteX18" fmla="*/ 648070 w 1542156"/>
              <a:gd name="connsiteY18" fmla="*/ 559294 h 616448"/>
              <a:gd name="connsiteX19" fmla="*/ 479394 w 1542156"/>
              <a:gd name="connsiteY19" fmla="*/ 550416 h 616448"/>
              <a:gd name="connsiteX20" fmla="*/ 381739 w 1542156"/>
              <a:gd name="connsiteY20" fmla="*/ 541538 h 616448"/>
              <a:gd name="connsiteX21" fmla="*/ 257452 w 1542156"/>
              <a:gd name="connsiteY21" fmla="*/ 532661 h 616448"/>
              <a:gd name="connsiteX22" fmla="*/ 0 w 1542156"/>
              <a:gd name="connsiteY22" fmla="*/ 523783 h 61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42156" h="616448">
                <a:moveTo>
                  <a:pt x="1189607" y="0"/>
                </a:moveTo>
                <a:cubicBezTo>
                  <a:pt x="1204403" y="2959"/>
                  <a:pt x="1219867" y="3580"/>
                  <a:pt x="1233996" y="8878"/>
                </a:cubicBezTo>
                <a:cubicBezTo>
                  <a:pt x="1247481" y="13935"/>
                  <a:pt x="1303646" y="61184"/>
                  <a:pt x="1305017" y="62144"/>
                </a:cubicBezTo>
                <a:cubicBezTo>
                  <a:pt x="1373775" y="110275"/>
                  <a:pt x="1328864" y="68237"/>
                  <a:pt x="1367161" y="106532"/>
                </a:cubicBezTo>
                <a:cubicBezTo>
                  <a:pt x="1378998" y="130206"/>
                  <a:pt x="1393377" y="152771"/>
                  <a:pt x="1402671" y="177554"/>
                </a:cubicBezTo>
                <a:cubicBezTo>
                  <a:pt x="1411549" y="201228"/>
                  <a:pt x="1415731" y="227244"/>
                  <a:pt x="1429305" y="248575"/>
                </a:cubicBezTo>
                <a:cubicBezTo>
                  <a:pt x="1437249" y="261058"/>
                  <a:pt x="1452978" y="266330"/>
                  <a:pt x="1464815" y="275208"/>
                </a:cubicBezTo>
                <a:cubicBezTo>
                  <a:pt x="1473100" y="300061"/>
                  <a:pt x="1487976" y="348162"/>
                  <a:pt x="1500326" y="372863"/>
                </a:cubicBezTo>
                <a:cubicBezTo>
                  <a:pt x="1505097" y="382406"/>
                  <a:pt x="1512163" y="390618"/>
                  <a:pt x="1518081" y="399496"/>
                </a:cubicBezTo>
                <a:cubicBezTo>
                  <a:pt x="1521040" y="411333"/>
                  <a:pt x="1523607" y="423274"/>
                  <a:pt x="1526959" y="435006"/>
                </a:cubicBezTo>
                <a:cubicBezTo>
                  <a:pt x="1538077" y="473917"/>
                  <a:pt x="1554723" y="489977"/>
                  <a:pt x="1526959" y="541538"/>
                </a:cubicBezTo>
                <a:cubicBezTo>
                  <a:pt x="1516842" y="560327"/>
                  <a:pt x="1494618" y="572864"/>
                  <a:pt x="1473693" y="577049"/>
                </a:cubicBezTo>
                <a:cubicBezTo>
                  <a:pt x="1458897" y="580008"/>
                  <a:pt x="1444035" y="582654"/>
                  <a:pt x="1429305" y="585927"/>
                </a:cubicBezTo>
                <a:cubicBezTo>
                  <a:pt x="1417394" y="588574"/>
                  <a:pt x="1405928" y="593527"/>
                  <a:pt x="1393794" y="594804"/>
                </a:cubicBezTo>
                <a:cubicBezTo>
                  <a:pt x="1349552" y="599461"/>
                  <a:pt x="1305017" y="600723"/>
                  <a:pt x="1260629" y="603682"/>
                </a:cubicBezTo>
                <a:cubicBezTo>
                  <a:pt x="1138915" y="621070"/>
                  <a:pt x="1170826" y="620335"/>
                  <a:pt x="976543" y="603682"/>
                </a:cubicBezTo>
                <a:cubicBezTo>
                  <a:pt x="946475" y="601105"/>
                  <a:pt x="917841" y="588433"/>
                  <a:pt x="887767" y="585927"/>
                </a:cubicBezTo>
                <a:cubicBezTo>
                  <a:pt x="852256" y="582968"/>
                  <a:pt x="816651" y="580984"/>
                  <a:pt x="781235" y="577049"/>
                </a:cubicBezTo>
                <a:cubicBezTo>
                  <a:pt x="655638" y="563093"/>
                  <a:pt x="814188" y="571159"/>
                  <a:pt x="648070" y="559294"/>
                </a:cubicBezTo>
                <a:cubicBezTo>
                  <a:pt x="591910" y="555283"/>
                  <a:pt x="535572" y="554161"/>
                  <a:pt x="479394" y="550416"/>
                </a:cubicBezTo>
                <a:cubicBezTo>
                  <a:pt x="446780" y="548242"/>
                  <a:pt x="414321" y="544144"/>
                  <a:pt x="381739" y="541538"/>
                </a:cubicBezTo>
                <a:lnTo>
                  <a:pt x="257452" y="532661"/>
                </a:lnTo>
                <a:cubicBezTo>
                  <a:pt x="130860" y="514576"/>
                  <a:pt x="216233" y="523783"/>
                  <a:pt x="0" y="523783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761061" y="4190455"/>
            <a:ext cx="216024" cy="241302"/>
            <a:chOff x="4212453" y="4807879"/>
            <a:chExt cx="432048" cy="48260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212453" y="4807879"/>
              <a:ext cx="432048" cy="4826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729488" y="3104805"/>
            <a:ext cx="130700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FF0000"/>
                </a:solidFill>
              </a:rPr>
              <a:t>Criterion 2:</a:t>
            </a:r>
            <a:br>
              <a:rPr lang="en-GB" sz="1600" i="1" dirty="0" smtClean="0">
                <a:solidFill>
                  <a:srgbClr val="FF0000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No observed descendent</a:t>
            </a:r>
            <a:endParaRPr lang="en-GB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  <p:bldP spid="15" grpId="0" animBg="1"/>
      <p:bldP spid="17" grpId="0"/>
      <p:bldP spid="18" grpId="0"/>
      <p:bldP spid="7" grpId="0" animBg="1"/>
      <p:bldP spid="36" grpId="0"/>
      <p:bldP spid="41" grpId="0"/>
      <p:bldP spid="57" grpId="0" animBg="1"/>
      <p:bldP spid="60" grpId="0" animBg="1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Rule 3: deletion of actions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8648" y="5013176"/>
            <a:ext cx="1008396" cy="1008112"/>
          </a:xfrm>
          <a:prstGeom prst="rect">
            <a:avLst/>
          </a:prstGeom>
          <a:noFill/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8648" y="4030796"/>
            <a:ext cx="10083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028384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282824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6086885" y="4534852"/>
            <a:ext cx="194149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𝑑𝑜</m:t>
                      </m:r>
                      <m:r>
                        <a:rPr lang="en-US" b="0" i="1" dirty="0" smtClean="0">
                          <a:latin typeface="Cambria Math"/>
                        </a:rPr>
                        <m:t>𝑍</m:t>
                      </m:r>
                      <m:r>
                        <a:rPr lang="en-GB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648" y="3310716"/>
                <a:ext cx="100839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022846" y="3814772"/>
            <a:ext cx="0" cy="237477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8972" y="439083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78972" y="5373216"/>
            <a:ext cx="277676" cy="2880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56648" y="4690329"/>
            <a:ext cx="925750" cy="82205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18648" y="40107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F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518648" y="500388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48" y="4282824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5"/>
                <a:stretch>
                  <a:fillRect l="-97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427984" y="1851884"/>
            <a:ext cx="0" cy="46085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51619" y="170080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latin typeface="Segoe" pitchFamily="34" charset="0"/>
                <a:ea typeface="+mj-ea"/>
                <a:cs typeface="+mj-cs"/>
              </a:rPr>
              <a:t>do </a:t>
            </a:r>
            <a:r>
              <a:rPr lang="en-GB" sz="3200" dirty="0">
                <a:latin typeface="Segoe" pitchFamily="34" charset="0"/>
                <a:ea typeface="+mj-ea"/>
                <a:cs typeface="+mj-cs"/>
              </a:rPr>
              <a:t>calculus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61104" y="2397424"/>
                <a:ext cx="18128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20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04" y="2397424"/>
                <a:ext cx="1812804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702920" y="2363090"/>
                <a:ext cx="2282612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dirty="0" smtClean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P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000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y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│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𝑑𝑜</m:t>
                      </m:r>
                      <m:r>
                        <a:rPr lang="en-US" sz="2000" b="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𝑍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)=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𝑃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𝑦</m:t>
                      </m:r>
                      <m:r>
                        <a:rPr lang="en-GB" sz="2000" i="1" dirty="0">
                          <a:solidFill>
                            <a:srgbClr val="00B0F0"/>
                          </a:solidFill>
                          <a:latin typeface="Cambria Math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20" y="2363090"/>
                <a:ext cx="2282612" cy="446789"/>
              </a:xfrm>
              <a:prstGeom prst="rect">
                <a:avLst/>
              </a:prstGeom>
              <a:blipFill rotWithShape="1">
                <a:blip r:embed="rId7"/>
                <a:stretch>
                  <a:fillRect t="-1370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261537" y="1700808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latin typeface="Segoe" pitchFamily="34" charset="0"/>
                <a:ea typeface="+mj-ea"/>
                <a:cs typeface="+mj-cs"/>
              </a:rPr>
              <a:t>gates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539552" y="3310716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10716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8"/>
                <a:stretch>
                  <a:fillRect l="-980" r="-490"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615187" y="3310716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3310716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9"/>
                <a:stretch>
                  <a:fillRect r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1763688" y="3562744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539552" y="4786880"/>
                <a:ext cx="1224136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parents(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86880"/>
                <a:ext cx="1224136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0"/>
                <a:stretch>
                  <a:fillRect l="-980" r="-49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3615187" y="4786880"/>
                <a:ext cx="452757" cy="50405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87" y="4786880"/>
                <a:ext cx="452757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1763688" y="5038908"/>
            <a:ext cx="1851499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 flipV="1">
            <a:off x="2226318" y="3983923"/>
            <a:ext cx="452758" cy="50451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3347864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desc(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5" idx="0"/>
          </p:cNvCxnSpPr>
          <p:nvPr/>
        </p:nvCxnSpPr>
        <p:spPr>
          <a:xfrm flipV="1">
            <a:off x="3841565" y="5290936"/>
            <a:ext cx="2" cy="21044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>
              <a:xfrm>
                <a:off x="7761061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err="1" smtClean="0"/>
                  <a:t>desc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061" y="5501381"/>
                <a:ext cx="987402" cy="504056"/>
              </a:xfrm>
              <a:prstGeom prst="roundRect">
                <a:avLst>
                  <a:gd name="adj" fmla="val 50000"/>
                </a:avLst>
              </a:prstGeom>
              <a:blipFill rotWithShape="1"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57" idx="0"/>
            <a:endCxn id="8" idx="2"/>
          </p:cNvCxnSpPr>
          <p:nvPr/>
        </p:nvCxnSpPr>
        <p:spPr>
          <a:xfrm flipV="1">
            <a:off x="8254762" y="4786880"/>
            <a:ext cx="1" cy="7145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6228184" y="3835153"/>
            <a:ext cx="1670384" cy="616448"/>
          </a:xfrm>
          <a:custGeom>
            <a:avLst/>
            <a:gdLst>
              <a:gd name="connsiteX0" fmla="*/ 1189607 w 1542156"/>
              <a:gd name="connsiteY0" fmla="*/ 0 h 616448"/>
              <a:gd name="connsiteX1" fmla="*/ 1233996 w 1542156"/>
              <a:gd name="connsiteY1" fmla="*/ 8878 h 616448"/>
              <a:gd name="connsiteX2" fmla="*/ 1305017 w 1542156"/>
              <a:gd name="connsiteY2" fmla="*/ 62144 h 616448"/>
              <a:gd name="connsiteX3" fmla="*/ 1367161 w 1542156"/>
              <a:gd name="connsiteY3" fmla="*/ 106532 h 616448"/>
              <a:gd name="connsiteX4" fmla="*/ 1402671 w 1542156"/>
              <a:gd name="connsiteY4" fmla="*/ 177554 h 616448"/>
              <a:gd name="connsiteX5" fmla="*/ 1429305 w 1542156"/>
              <a:gd name="connsiteY5" fmla="*/ 248575 h 616448"/>
              <a:gd name="connsiteX6" fmla="*/ 1464815 w 1542156"/>
              <a:gd name="connsiteY6" fmla="*/ 275208 h 616448"/>
              <a:gd name="connsiteX7" fmla="*/ 1500326 w 1542156"/>
              <a:gd name="connsiteY7" fmla="*/ 372863 h 616448"/>
              <a:gd name="connsiteX8" fmla="*/ 1518081 w 1542156"/>
              <a:gd name="connsiteY8" fmla="*/ 399496 h 616448"/>
              <a:gd name="connsiteX9" fmla="*/ 1526959 w 1542156"/>
              <a:gd name="connsiteY9" fmla="*/ 435006 h 616448"/>
              <a:gd name="connsiteX10" fmla="*/ 1526959 w 1542156"/>
              <a:gd name="connsiteY10" fmla="*/ 541538 h 616448"/>
              <a:gd name="connsiteX11" fmla="*/ 1473693 w 1542156"/>
              <a:gd name="connsiteY11" fmla="*/ 577049 h 616448"/>
              <a:gd name="connsiteX12" fmla="*/ 1429305 w 1542156"/>
              <a:gd name="connsiteY12" fmla="*/ 585927 h 616448"/>
              <a:gd name="connsiteX13" fmla="*/ 1393794 w 1542156"/>
              <a:gd name="connsiteY13" fmla="*/ 594804 h 616448"/>
              <a:gd name="connsiteX14" fmla="*/ 1260629 w 1542156"/>
              <a:gd name="connsiteY14" fmla="*/ 603682 h 616448"/>
              <a:gd name="connsiteX15" fmla="*/ 976543 w 1542156"/>
              <a:gd name="connsiteY15" fmla="*/ 603682 h 616448"/>
              <a:gd name="connsiteX16" fmla="*/ 887767 w 1542156"/>
              <a:gd name="connsiteY16" fmla="*/ 585927 h 616448"/>
              <a:gd name="connsiteX17" fmla="*/ 781235 w 1542156"/>
              <a:gd name="connsiteY17" fmla="*/ 577049 h 616448"/>
              <a:gd name="connsiteX18" fmla="*/ 648070 w 1542156"/>
              <a:gd name="connsiteY18" fmla="*/ 559294 h 616448"/>
              <a:gd name="connsiteX19" fmla="*/ 479394 w 1542156"/>
              <a:gd name="connsiteY19" fmla="*/ 550416 h 616448"/>
              <a:gd name="connsiteX20" fmla="*/ 381739 w 1542156"/>
              <a:gd name="connsiteY20" fmla="*/ 541538 h 616448"/>
              <a:gd name="connsiteX21" fmla="*/ 257452 w 1542156"/>
              <a:gd name="connsiteY21" fmla="*/ 532661 h 616448"/>
              <a:gd name="connsiteX22" fmla="*/ 0 w 1542156"/>
              <a:gd name="connsiteY22" fmla="*/ 523783 h 61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42156" h="616448">
                <a:moveTo>
                  <a:pt x="1189607" y="0"/>
                </a:moveTo>
                <a:cubicBezTo>
                  <a:pt x="1204403" y="2959"/>
                  <a:pt x="1219867" y="3580"/>
                  <a:pt x="1233996" y="8878"/>
                </a:cubicBezTo>
                <a:cubicBezTo>
                  <a:pt x="1247481" y="13935"/>
                  <a:pt x="1303646" y="61184"/>
                  <a:pt x="1305017" y="62144"/>
                </a:cubicBezTo>
                <a:cubicBezTo>
                  <a:pt x="1373775" y="110275"/>
                  <a:pt x="1328864" y="68237"/>
                  <a:pt x="1367161" y="106532"/>
                </a:cubicBezTo>
                <a:cubicBezTo>
                  <a:pt x="1378998" y="130206"/>
                  <a:pt x="1393377" y="152771"/>
                  <a:pt x="1402671" y="177554"/>
                </a:cubicBezTo>
                <a:cubicBezTo>
                  <a:pt x="1411549" y="201228"/>
                  <a:pt x="1415731" y="227244"/>
                  <a:pt x="1429305" y="248575"/>
                </a:cubicBezTo>
                <a:cubicBezTo>
                  <a:pt x="1437249" y="261058"/>
                  <a:pt x="1452978" y="266330"/>
                  <a:pt x="1464815" y="275208"/>
                </a:cubicBezTo>
                <a:cubicBezTo>
                  <a:pt x="1473100" y="300061"/>
                  <a:pt x="1487976" y="348162"/>
                  <a:pt x="1500326" y="372863"/>
                </a:cubicBezTo>
                <a:cubicBezTo>
                  <a:pt x="1505097" y="382406"/>
                  <a:pt x="1512163" y="390618"/>
                  <a:pt x="1518081" y="399496"/>
                </a:cubicBezTo>
                <a:cubicBezTo>
                  <a:pt x="1521040" y="411333"/>
                  <a:pt x="1523607" y="423274"/>
                  <a:pt x="1526959" y="435006"/>
                </a:cubicBezTo>
                <a:cubicBezTo>
                  <a:pt x="1538077" y="473917"/>
                  <a:pt x="1554723" y="489977"/>
                  <a:pt x="1526959" y="541538"/>
                </a:cubicBezTo>
                <a:cubicBezTo>
                  <a:pt x="1516842" y="560327"/>
                  <a:pt x="1494618" y="572864"/>
                  <a:pt x="1473693" y="577049"/>
                </a:cubicBezTo>
                <a:cubicBezTo>
                  <a:pt x="1458897" y="580008"/>
                  <a:pt x="1444035" y="582654"/>
                  <a:pt x="1429305" y="585927"/>
                </a:cubicBezTo>
                <a:cubicBezTo>
                  <a:pt x="1417394" y="588574"/>
                  <a:pt x="1405928" y="593527"/>
                  <a:pt x="1393794" y="594804"/>
                </a:cubicBezTo>
                <a:cubicBezTo>
                  <a:pt x="1349552" y="599461"/>
                  <a:pt x="1305017" y="600723"/>
                  <a:pt x="1260629" y="603682"/>
                </a:cubicBezTo>
                <a:cubicBezTo>
                  <a:pt x="1138915" y="621070"/>
                  <a:pt x="1170826" y="620335"/>
                  <a:pt x="976543" y="603682"/>
                </a:cubicBezTo>
                <a:cubicBezTo>
                  <a:pt x="946475" y="601105"/>
                  <a:pt x="917841" y="588433"/>
                  <a:pt x="887767" y="585927"/>
                </a:cubicBezTo>
                <a:cubicBezTo>
                  <a:pt x="852256" y="582968"/>
                  <a:pt x="816651" y="580984"/>
                  <a:pt x="781235" y="577049"/>
                </a:cubicBezTo>
                <a:cubicBezTo>
                  <a:pt x="655638" y="563093"/>
                  <a:pt x="814188" y="571159"/>
                  <a:pt x="648070" y="559294"/>
                </a:cubicBezTo>
                <a:cubicBezTo>
                  <a:pt x="591910" y="555283"/>
                  <a:pt x="535572" y="554161"/>
                  <a:pt x="479394" y="550416"/>
                </a:cubicBezTo>
                <a:cubicBezTo>
                  <a:pt x="446780" y="548242"/>
                  <a:pt x="414321" y="544144"/>
                  <a:pt x="381739" y="541538"/>
                </a:cubicBezTo>
                <a:lnTo>
                  <a:pt x="257452" y="532661"/>
                </a:lnTo>
                <a:cubicBezTo>
                  <a:pt x="130860" y="514576"/>
                  <a:pt x="216233" y="523783"/>
                  <a:pt x="0" y="523783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do</a:t>
            </a:r>
            <a:r>
              <a:rPr lang="en-GB" dirty="0" smtClean="0"/>
              <a:t> calculus equivalence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39918"/>
            <a:ext cx="8640960" cy="396084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 smtClean="0"/>
              <a:t>The three rules of </a:t>
            </a:r>
            <a:r>
              <a:rPr lang="en-GB" sz="3200" b="1" i="1" dirty="0" smtClean="0"/>
              <a:t>do</a:t>
            </a:r>
            <a:r>
              <a:rPr lang="en-GB" sz="3200" b="1" dirty="0" smtClean="0"/>
              <a:t> calculus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200" dirty="0" smtClean="0"/>
              <a:t>are a special case of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/>
              <a:t>t</a:t>
            </a:r>
            <a:r>
              <a:rPr lang="en-GB" sz="3200" b="1" dirty="0" smtClean="0"/>
              <a:t>he three d-separation criteria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applied to the </a:t>
            </a:r>
            <a:r>
              <a:rPr lang="en-GB" sz="3200" u="sng" dirty="0" smtClean="0"/>
              <a:t>gated graph of an intervention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89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Causal inference</a:t>
            </a:r>
            <a:br>
              <a:rPr lang="en-GB" sz="3600" dirty="0" smtClean="0"/>
            </a:br>
            <a:r>
              <a:rPr lang="en-GB" sz="3600" dirty="0" smtClean="0"/>
              <a:t>with gated graphs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425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 using BP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26983"/>
            <a:ext cx="5854005" cy="48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as a Bayesian Network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504" y="1772816"/>
                <a:ext cx="927542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GB" sz="2400" b="0" i="1" smtClean="0">
                            <a:latin typeface="Cambria Math"/>
                          </a:rPr>
                          <m:t>|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  <m:r>
                          <a:rPr lang="en-GB" sz="2400" i="1">
                            <a:latin typeface="Cambria Math"/>
                          </a:rPr>
                          <m:t>=2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9275424" cy="5091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406054" cy="276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5848884"/>
            <a:ext cx="385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All structure is lost!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 using BP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73853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Intervention on X 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8052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Posterior for Y </a:t>
            </a:r>
            <a:endParaRPr lang="en-GB" sz="2400" i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9830"/>
            <a:ext cx="6768752" cy="481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 using BP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0212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Intervention on Z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8503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Posterior for Y </a:t>
            </a:r>
            <a:endParaRPr lang="en-GB" sz="2400" i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2449"/>
            <a:ext cx="6439694" cy="483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causal structure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69" y="2202256"/>
            <a:ext cx="3961124" cy="43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6288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Does A cause B or B cause A?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3" y="3429000"/>
            <a:ext cx="266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F0"/>
                </a:solidFill>
              </a:rPr>
              <a:t>A, B are binary.</a:t>
            </a:r>
          </a:p>
          <a:p>
            <a:pPr algn="ctr"/>
            <a:r>
              <a:rPr lang="en-GB" sz="2400" dirty="0" smtClean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en-GB" sz="2400" dirty="0" smtClean="0">
                <a:solidFill>
                  <a:srgbClr val="00B0F0"/>
                </a:solidFill>
              </a:rPr>
              <a:t> is noisy equality with flip probability </a:t>
            </a:r>
            <a:r>
              <a:rPr lang="en-GB" sz="2400" dirty="0" smtClean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q</a:t>
            </a:r>
            <a:r>
              <a:rPr lang="en-GB" sz="2400" dirty="0" smtClean="0">
                <a:solidFill>
                  <a:srgbClr val="00B0F0"/>
                </a:solidFill>
              </a:rPr>
              <a:t>.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679364"/>
            <a:ext cx="4213449" cy="484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causal structure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772816"/>
            <a:ext cx="248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Add gated structure for intervention on B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2" y="2183420"/>
            <a:ext cx="3336924" cy="38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causal structure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79912" y="2285256"/>
            <a:ext cx="5212580" cy="3384376"/>
            <a:chOff x="3779912" y="2285256"/>
            <a:chExt cx="5212580" cy="3384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4"/>
            <a:stretch/>
          </p:blipFill>
          <p:spPr bwMode="auto">
            <a:xfrm>
              <a:off x="3779912" y="2285256"/>
              <a:ext cx="5212580" cy="338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79912" y="231854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3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without interventions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6" y="1916832"/>
            <a:ext cx="5231002" cy="403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5976" y="62373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00"/>
                </a:solidFill>
              </a:rPr>
              <a:t>Thanks to Bernhard!</a:t>
            </a:r>
            <a:endParaRPr lang="en-GB" sz="2400" i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652121" y="2267942"/>
            <a:ext cx="3384375" cy="3126978"/>
            <a:chOff x="-36511" y="2895327"/>
            <a:chExt cx="3384375" cy="312697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11561" y="5445224"/>
              <a:ext cx="2304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11561" y="3356992"/>
              <a:ext cx="0" cy="20882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5817" y="5214391"/>
              <a:ext cx="432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533" y="2895327"/>
              <a:ext cx="50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Y</a:t>
              </a:r>
              <a:endParaRPr lang="en-GB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27785" y="5445224"/>
              <a:ext cx="0" cy="115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1561" y="5445224"/>
              <a:ext cx="0" cy="115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1406" y="5560640"/>
              <a:ext cx="50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5757" y="5560640"/>
              <a:ext cx="50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</a:t>
              </a:r>
              <a:endParaRPr lang="en-GB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623433" y="4077072"/>
              <a:ext cx="636200" cy="136815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553853" y="3587316"/>
              <a:ext cx="0" cy="115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44017" y="3414192"/>
              <a:ext cx="50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</a:t>
              </a:r>
              <a:endParaRPr lang="en-GB" sz="24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259633" y="3645024"/>
              <a:ext cx="1368152" cy="43204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3433" y="3645025"/>
              <a:ext cx="2004352" cy="1800199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31641" y="3399383"/>
              <a:ext cx="859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00B0F0"/>
                  </a:solidFill>
                </a:rPr>
                <a:t>g(r)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259633" y="5445224"/>
              <a:ext cx="0" cy="11541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007605" y="5560640"/>
              <a:ext cx="504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r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>
              <a:off x="553853" y="4011269"/>
              <a:ext cx="0" cy="11541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6511" y="3831431"/>
              <a:ext cx="6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00B0F0"/>
                  </a:solidFill>
                </a:rPr>
                <a:t>1-r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486" r="1602" b="2265"/>
          <a:stretch/>
        </p:blipFill>
        <p:spPr bwMode="auto">
          <a:xfrm>
            <a:off x="4283968" y="2361363"/>
            <a:ext cx="4813160" cy="323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without interventions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2001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97569" y="6009418"/>
            <a:ext cx="474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B0F0"/>
                </a:solidFill>
              </a:rPr>
              <a:t>Same</a:t>
            </a:r>
            <a:r>
              <a:rPr lang="en-GB" sz="2400" dirty="0" smtClean="0">
                <a:solidFill>
                  <a:srgbClr val="00B0F0"/>
                </a:solidFill>
              </a:rPr>
              <a:t> algorithm as before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Dominik’s</a:t>
            </a:r>
            <a:r>
              <a:rPr lang="en-GB" dirty="0" smtClean="0"/>
              <a:t> idea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6235"/>
            <a:ext cx="6336704" cy="377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752528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Causal </a:t>
            </a:r>
            <a:r>
              <a:rPr lang="en-GB" dirty="0"/>
              <a:t>reasoning is </a:t>
            </a:r>
            <a:r>
              <a:rPr lang="en-GB" dirty="0" smtClean="0"/>
              <a:t>a </a:t>
            </a:r>
            <a:r>
              <a:rPr lang="en-GB" dirty="0"/>
              <a:t>special case of probabilistic </a:t>
            </a:r>
            <a:r>
              <a:rPr lang="en-GB" dirty="0" smtClean="0"/>
              <a:t>inference:  </a:t>
            </a:r>
          </a:p>
          <a:p>
            <a:r>
              <a:rPr lang="en-GB" dirty="0" smtClean="0"/>
              <a:t>The </a:t>
            </a:r>
            <a:r>
              <a:rPr lang="en-GB" dirty="0"/>
              <a:t>rules of </a:t>
            </a:r>
            <a:r>
              <a:rPr lang="en-GB" dirty="0">
                <a:solidFill>
                  <a:srgbClr val="FFC000"/>
                </a:solidFill>
              </a:rPr>
              <a:t>do-calculus</a:t>
            </a:r>
            <a:r>
              <a:rPr lang="en-GB" dirty="0"/>
              <a:t> arise from testing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B0F0"/>
                </a:solidFill>
              </a:rPr>
              <a:t>d-separation</a:t>
            </a:r>
            <a:r>
              <a:rPr lang="en-GB" dirty="0" smtClean="0"/>
              <a:t> </a:t>
            </a:r>
            <a:r>
              <a:rPr lang="en-GB" dirty="0"/>
              <a:t>in the gated </a:t>
            </a:r>
            <a:r>
              <a:rPr lang="en-GB" dirty="0" smtClean="0"/>
              <a:t>graph.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FFC000"/>
                </a:solidFill>
              </a:rPr>
              <a:t>Causal inference</a:t>
            </a:r>
            <a:r>
              <a:rPr lang="en-US" dirty="0" smtClean="0"/>
              <a:t> can be performed using </a:t>
            </a:r>
            <a:r>
              <a:rPr lang="en-US" dirty="0" smtClean="0">
                <a:solidFill>
                  <a:srgbClr val="00B0F0"/>
                </a:solidFill>
              </a:rPr>
              <a:t>probabilistic inference</a:t>
            </a:r>
            <a:r>
              <a:rPr lang="en-US" dirty="0" smtClean="0"/>
              <a:t> in the gated graph.</a:t>
            </a:r>
            <a:endParaRPr lang="en-GB" dirty="0" smtClean="0"/>
          </a:p>
          <a:p>
            <a:pPr lvl="0">
              <a:buClr>
                <a:schemeClr val="tx2"/>
              </a:buClr>
            </a:pPr>
            <a:r>
              <a:rPr lang="en-GB" dirty="0" smtClean="0">
                <a:solidFill>
                  <a:srgbClr val="FFC000"/>
                </a:solidFill>
              </a:rPr>
              <a:t>Causal structure</a:t>
            </a:r>
            <a:r>
              <a:rPr lang="en-GB" dirty="0" smtClean="0"/>
              <a:t> </a:t>
            </a:r>
            <a:r>
              <a:rPr lang="en-GB" dirty="0"/>
              <a:t>can be discovered </a:t>
            </a:r>
            <a:r>
              <a:rPr lang="en-GB" dirty="0" smtClean="0"/>
              <a:t>by using gates in two ways: </a:t>
            </a:r>
          </a:p>
          <a:p>
            <a:pPr lvl="1"/>
            <a:r>
              <a:rPr lang="en-GB" dirty="0" smtClean="0"/>
              <a:t>to model </a:t>
            </a:r>
            <a:r>
              <a:rPr lang="en-GB" dirty="0" smtClean="0">
                <a:solidFill>
                  <a:srgbClr val="00B0F0"/>
                </a:solidFill>
              </a:rPr>
              <a:t>interventions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i="1" dirty="0" smtClean="0"/>
              <a:t>and/or</a:t>
            </a:r>
            <a:endParaRPr lang="en-GB" i="1" dirty="0" smtClean="0"/>
          </a:p>
          <a:p>
            <a:pPr lvl="1"/>
            <a:r>
              <a:rPr lang="en-GB" dirty="0" smtClean="0"/>
              <a:t>to compare </a:t>
            </a:r>
            <a:r>
              <a:rPr lang="en-GB" dirty="0" smtClean="0">
                <a:solidFill>
                  <a:srgbClr val="00B0F0"/>
                </a:solidFill>
              </a:rPr>
              <a:t>alternative structures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Imperfect interventions</a:t>
            </a:r>
          </a:p>
          <a:p>
            <a:pPr lvl="1"/>
            <a:r>
              <a:rPr lang="en-GB" dirty="0" smtClean="0"/>
              <a:t>Partial compliance</a:t>
            </a:r>
          </a:p>
          <a:p>
            <a:pPr lvl="1"/>
            <a:r>
              <a:rPr lang="en-GB" dirty="0" smtClean="0"/>
              <a:t>Mechanism change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Counterfactuals</a:t>
            </a:r>
            <a:endParaRPr lang="en-GB" dirty="0" smtClean="0"/>
          </a:p>
          <a:p>
            <a:pPr lvl="1"/>
            <a:r>
              <a:rPr lang="en-GB" dirty="0" smtClean="0"/>
              <a:t>Variables that differ in the real and counterfactual worlds lie in different gates</a:t>
            </a:r>
          </a:p>
          <a:p>
            <a:pPr lvl="1"/>
            <a:r>
              <a:rPr lang="en-GB" dirty="0" smtClean="0"/>
              <a:t>Variables common to both worlds lie outside the gates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0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as a Factor Graph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0709" y="1772816"/>
                <a:ext cx="7961731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</a:rPr>
                            <m:t>|</m:t>
                          </m:r>
                          <m:r>
                            <a:rPr lang="en-GB" sz="2400" i="1">
                              <a:latin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=2)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09" y="1772816"/>
                <a:ext cx="7961731" cy="5091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52303" y="6027003"/>
            <a:ext cx="546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Context-specific independence is lost!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Right Bracket 2"/>
          <p:cNvSpPr/>
          <p:nvPr/>
        </p:nvSpPr>
        <p:spPr>
          <a:xfrm rot="5400000">
            <a:off x="4801179" y="1142746"/>
            <a:ext cx="108012" cy="223224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/>
          <p:cNvSpPr/>
          <p:nvPr/>
        </p:nvSpPr>
        <p:spPr>
          <a:xfrm rot="5400000">
            <a:off x="7112579" y="1142746"/>
            <a:ext cx="108012" cy="223224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41588"/>
            <a:ext cx="4012946" cy="34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3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Thank you!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87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Imperfect Interventions</a:t>
            </a:r>
            <a:endParaRPr lang="en-GB" dirty="0"/>
          </a:p>
        </p:txBody>
      </p:sp>
      <p:pic>
        <p:nvPicPr>
          <p:cNvPr id="4" name="Picture 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1"/>
          <a:stretch/>
        </p:blipFill>
        <p:spPr bwMode="auto">
          <a:xfrm>
            <a:off x="2700037" y="4307037"/>
            <a:ext cx="1953335" cy="222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13" y="1705491"/>
            <a:ext cx="3933707" cy="2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10853" y="173499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‘Fat hand’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8856" y="4493111"/>
            <a:ext cx="1394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Mechanism change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r="-1572"/>
          <a:stretch/>
        </p:blipFill>
        <p:spPr bwMode="auto">
          <a:xfrm>
            <a:off x="5377085" y="4307037"/>
            <a:ext cx="2073250" cy="222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07175" y="4468269"/>
            <a:ext cx="1394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Partial compliance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as a Gated Graph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0709" y="1772816"/>
                <a:ext cx="7961731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</a:rPr>
                            <m:t>|</m:t>
                          </m:r>
                          <m:r>
                            <a:rPr lang="en-GB" sz="2400" i="1">
                              <a:latin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=2)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09" y="1772816"/>
                <a:ext cx="7961731" cy="5091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11098" y="6027003"/>
            <a:ext cx="634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Context-specific independence is </a:t>
            </a:r>
            <a:r>
              <a:rPr lang="en-GB" sz="2400" u="sng" dirty="0" smtClean="0">
                <a:solidFill>
                  <a:srgbClr val="FF0000"/>
                </a:solidFill>
              </a:rPr>
              <a:t>retained</a:t>
            </a:r>
            <a:r>
              <a:rPr lang="en-GB" sz="2400" dirty="0" smtClean="0">
                <a:solidFill>
                  <a:srgbClr val="FF0000"/>
                </a:solidFill>
              </a:rPr>
              <a:t>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Right Bracket 2"/>
          <p:cNvSpPr/>
          <p:nvPr/>
        </p:nvSpPr>
        <p:spPr>
          <a:xfrm rot="5400000">
            <a:off x="4409982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/>
          <p:cNvSpPr/>
          <p:nvPr/>
        </p:nvSpPr>
        <p:spPr>
          <a:xfrm rot="5400000">
            <a:off x="6721382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47" y="2541588"/>
            <a:ext cx="5328865" cy="34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en-GB" sz="3600" dirty="0" smtClean="0"/>
              <a:t>gated graphs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608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12400" y="638132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[Minka &amp; Winn, </a:t>
            </a:r>
            <a:r>
              <a:rPr lang="en-GB" i="1" dirty="0" smtClean="0"/>
              <a:t>Gates</a:t>
            </a:r>
            <a:r>
              <a:rPr lang="en-GB" dirty="0" smtClean="0"/>
              <a:t>. NIPS 2009]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960440" cy="41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98048" y="2735620"/>
            <a:ext cx="1138020" cy="617592"/>
            <a:chOff x="898048" y="2735620"/>
            <a:chExt cx="1138020" cy="617592"/>
          </a:xfrm>
        </p:grpSpPr>
        <p:sp>
          <p:nvSpPr>
            <p:cNvPr id="9" name="TextBox 8"/>
            <p:cNvSpPr txBox="1"/>
            <p:nvPr/>
          </p:nvSpPr>
          <p:spPr>
            <a:xfrm>
              <a:off x="898048" y="2735620"/>
              <a:ext cx="92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Key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616968" y="3139852"/>
              <a:ext cx="419100" cy="213360"/>
            </a:xfrm>
            <a:custGeom>
              <a:avLst/>
              <a:gdLst>
                <a:gd name="connsiteX0" fmla="*/ 0 w 419100"/>
                <a:gd name="connsiteY0" fmla="*/ 0 h 214545"/>
                <a:gd name="connsiteX1" fmla="*/ 76200 w 419100"/>
                <a:gd name="connsiteY1" fmla="*/ 83820 h 214545"/>
                <a:gd name="connsiteX2" fmla="*/ 121920 w 419100"/>
                <a:gd name="connsiteY2" fmla="*/ 106680 h 214545"/>
                <a:gd name="connsiteX3" fmla="*/ 167640 w 419100"/>
                <a:gd name="connsiteY3" fmla="*/ 137160 h 214545"/>
                <a:gd name="connsiteX4" fmla="*/ 190500 w 419100"/>
                <a:gd name="connsiteY4" fmla="*/ 144780 h 214545"/>
                <a:gd name="connsiteX5" fmla="*/ 213360 w 419100"/>
                <a:gd name="connsiteY5" fmla="*/ 160020 h 214545"/>
                <a:gd name="connsiteX6" fmla="*/ 259080 w 419100"/>
                <a:gd name="connsiteY6" fmla="*/ 175260 h 214545"/>
                <a:gd name="connsiteX7" fmla="*/ 281940 w 419100"/>
                <a:gd name="connsiteY7" fmla="*/ 182880 h 214545"/>
                <a:gd name="connsiteX8" fmla="*/ 304800 w 419100"/>
                <a:gd name="connsiteY8" fmla="*/ 198120 h 214545"/>
                <a:gd name="connsiteX9" fmla="*/ 342900 w 419100"/>
                <a:gd name="connsiteY9" fmla="*/ 205740 h 214545"/>
                <a:gd name="connsiteX10" fmla="*/ 419100 w 419100"/>
                <a:gd name="connsiteY10" fmla="*/ 213360 h 214545"/>
                <a:gd name="connsiteX0" fmla="*/ 0 w 419100"/>
                <a:gd name="connsiteY0" fmla="*/ 0 h 213360"/>
                <a:gd name="connsiteX1" fmla="*/ 76200 w 419100"/>
                <a:gd name="connsiteY1" fmla="*/ 83820 h 213360"/>
                <a:gd name="connsiteX2" fmla="*/ 121920 w 419100"/>
                <a:gd name="connsiteY2" fmla="*/ 106680 h 213360"/>
                <a:gd name="connsiteX3" fmla="*/ 167640 w 419100"/>
                <a:gd name="connsiteY3" fmla="*/ 137160 h 213360"/>
                <a:gd name="connsiteX4" fmla="*/ 190500 w 419100"/>
                <a:gd name="connsiteY4" fmla="*/ 144780 h 213360"/>
                <a:gd name="connsiteX5" fmla="*/ 213360 w 419100"/>
                <a:gd name="connsiteY5" fmla="*/ 160020 h 213360"/>
                <a:gd name="connsiteX6" fmla="*/ 259080 w 419100"/>
                <a:gd name="connsiteY6" fmla="*/ 175260 h 213360"/>
                <a:gd name="connsiteX7" fmla="*/ 281940 w 419100"/>
                <a:gd name="connsiteY7" fmla="*/ 182880 h 213360"/>
                <a:gd name="connsiteX8" fmla="*/ 304800 w 419100"/>
                <a:gd name="connsiteY8" fmla="*/ 198120 h 213360"/>
                <a:gd name="connsiteX9" fmla="*/ 419100 w 419100"/>
                <a:gd name="connsiteY9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213360">
                  <a:moveTo>
                    <a:pt x="0" y="0"/>
                  </a:moveTo>
                  <a:cubicBezTo>
                    <a:pt x="19270" y="24087"/>
                    <a:pt x="51677" y="67471"/>
                    <a:pt x="76200" y="83820"/>
                  </a:cubicBezTo>
                  <a:cubicBezTo>
                    <a:pt x="177684" y="151476"/>
                    <a:pt x="27276" y="54100"/>
                    <a:pt x="121920" y="106680"/>
                  </a:cubicBezTo>
                  <a:cubicBezTo>
                    <a:pt x="137931" y="115575"/>
                    <a:pt x="150264" y="131368"/>
                    <a:pt x="167640" y="137160"/>
                  </a:cubicBezTo>
                  <a:cubicBezTo>
                    <a:pt x="175260" y="139700"/>
                    <a:pt x="183316" y="141188"/>
                    <a:pt x="190500" y="144780"/>
                  </a:cubicBezTo>
                  <a:cubicBezTo>
                    <a:pt x="198691" y="148876"/>
                    <a:pt x="204991" y="156301"/>
                    <a:pt x="213360" y="160020"/>
                  </a:cubicBezTo>
                  <a:cubicBezTo>
                    <a:pt x="228040" y="166544"/>
                    <a:pt x="243840" y="170180"/>
                    <a:pt x="259080" y="175260"/>
                  </a:cubicBezTo>
                  <a:cubicBezTo>
                    <a:pt x="266700" y="177800"/>
                    <a:pt x="275257" y="178425"/>
                    <a:pt x="281940" y="182880"/>
                  </a:cubicBezTo>
                  <a:cubicBezTo>
                    <a:pt x="289560" y="187960"/>
                    <a:pt x="281940" y="193040"/>
                    <a:pt x="304800" y="198120"/>
                  </a:cubicBezTo>
                  <a:cubicBezTo>
                    <a:pt x="327660" y="203200"/>
                    <a:pt x="395288" y="210185"/>
                    <a:pt x="419100" y="21336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96" y="4092352"/>
            <a:ext cx="1645462" cy="1202457"/>
            <a:chOff x="35496" y="4092352"/>
            <a:chExt cx="1645462" cy="1202457"/>
          </a:xfrm>
        </p:grpSpPr>
        <p:sp>
          <p:nvSpPr>
            <p:cNvPr id="8" name="TextBox 7"/>
            <p:cNvSpPr txBox="1"/>
            <p:nvPr/>
          </p:nvSpPr>
          <p:spPr>
            <a:xfrm>
              <a:off x="35496" y="4463812"/>
              <a:ext cx="1645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Selector variable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27308" y="4092352"/>
              <a:ext cx="137160" cy="388620"/>
            </a:xfrm>
            <a:custGeom>
              <a:avLst/>
              <a:gdLst>
                <a:gd name="connsiteX0" fmla="*/ 76200 w 137160"/>
                <a:gd name="connsiteY0" fmla="*/ 388620 h 388620"/>
                <a:gd name="connsiteX1" fmla="*/ 45720 w 137160"/>
                <a:gd name="connsiteY1" fmla="*/ 350520 h 388620"/>
                <a:gd name="connsiteX2" fmla="*/ 7620 w 137160"/>
                <a:gd name="connsiteY2" fmla="*/ 281940 h 388620"/>
                <a:gd name="connsiteX3" fmla="*/ 0 w 137160"/>
                <a:gd name="connsiteY3" fmla="*/ 259080 h 388620"/>
                <a:gd name="connsiteX4" fmla="*/ 15240 w 137160"/>
                <a:gd name="connsiteY4" fmla="*/ 106680 h 388620"/>
                <a:gd name="connsiteX5" fmla="*/ 22860 w 137160"/>
                <a:gd name="connsiteY5" fmla="*/ 83820 h 388620"/>
                <a:gd name="connsiteX6" fmla="*/ 45720 w 137160"/>
                <a:gd name="connsiteY6" fmla="*/ 53340 h 388620"/>
                <a:gd name="connsiteX7" fmla="*/ 99060 w 137160"/>
                <a:gd name="connsiteY7" fmla="*/ 30480 h 388620"/>
                <a:gd name="connsiteX8" fmla="*/ 137160 w 137160"/>
                <a:gd name="connsiteY8" fmla="*/ 0 h 388620"/>
                <a:gd name="connsiteX0" fmla="*/ 76200 w 137160"/>
                <a:gd name="connsiteY0" fmla="*/ 388620 h 388620"/>
                <a:gd name="connsiteX1" fmla="*/ 45720 w 137160"/>
                <a:gd name="connsiteY1" fmla="*/ 350520 h 388620"/>
                <a:gd name="connsiteX2" fmla="*/ 7620 w 137160"/>
                <a:gd name="connsiteY2" fmla="*/ 281940 h 388620"/>
                <a:gd name="connsiteX3" fmla="*/ 0 w 137160"/>
                <a:gd name="connsiteY3" fmla="*/ 259080 h 388620"/>
                <a:gd name="connsiteX4" fmla="*/ 15240 w 137160"/>
                <a:gd name="connsiteY4" fmla="*/ 106680 h 388620"/>
                <a:gd name="connsiteX5" fmla="*/ 22860 w 137160"/>
                <a:gd name="connsiteY5" fmla="*/ 83820 h 388620"/>
                <a:gd name="connsiteX6" fmla="*/ 45720 w 137160"/>
                <a:gd name="connsiteY6" fmla="*/ 53340 h 388620"/>
                <a:gd name="connsiteX7" fmla="*/ 137160 w 137160"/>
                <a:gd name="connsiteY7" fmla="*/ 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60" h="388620">
                  <a:moveTo>
                    <a:pt x="76200" y="388620"/>
                  </a:moveTo>
                  <a:cubicBezTo>
                    <a:pt x="66040" y="375920"/>
                    <a:pt x="54088" y="364466"/>
                    <a:pt x="45720" y="350520"/>
                  </a:cubicBezTo>
                  <a:cubicBezTo>
                    <a:pt x="-24128" y="234106"/>
                    <a:pt x="85010" y="385127"/>
                    <a:pt x="7620" y="281940"/>
                  </a:cubicBezTo>
                  <a:cubicBezTo>
                    <a:pt x="5080" y="274320"/>
                    <a:pt x="0" y="267112"/>
                    <a:pt x="0" y="259080"/>
                  </a:cubicBezTo>
                  <a:cubicBezTo>
                    <a:pt x="0" y="189677"/>
                    <a:pt x="-128" y="160468"/>
                    <a:pt x="15240" y="106680"/>
                  </a:cubicBezTo>
                  <a:cubicBezTo>
                    <a:pt x="17447" y="98957"/>
                    <a:pt x="18875" y="90794"/>
                    <a:pt x="22860" y="83820"/>
                  </a:cubicBezTo>
                  <a:cubicBezTo>
                    <a:pt x="29161" y="72793"/>
                    <a:pt x="26670" y="67310"/>
                    <a:pt x="45720" y="53340"/>
                  </a:cubicBezTo>
                  <a:cubicBezTo>
                    <a:pt x="64770" y="39370"/>
                    <a:pt x="118110" y="11112"/>
                    <a:pt x="13716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72" y="2233151"/>
            <a:ext cx="1645462" cy="784781"/>
            <a:chOff x="2339772" y="2233151"/>
            <a:chExt cx="1645462" cy="784781"/>
          </a:xfrm>
        </p:grpSpPr>
        <p:sp>
          <p:nvSpPr>
            <p:cNvPr id="10" name="TextBox 9"/>
            <p:cNvSpPr txBox="1"/>
            <p:nvPr/>
          </p:nvSpPr>
          <p:spPr>
            <a:xfrm>
              <a:off x="2339772" y="2233151"/>
              <a:ext cx="164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Gate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064768" y="2636932"/>
              <a:ext cx="49852" cy="381000"/>
            </a:xfrm>
            <a:custGeom>
              <a:avLst/>
              <a:gdLst>
                <a:gd name="connsiteX0" fmla="*/ 38100 w 47707"/>
                <a:gd name="connsiteY0" fmla="*/ 0 h 381000"/>
                <a:gd name="connsiteX1" fmla="*/ 38100 w 47707"/>
                <a:gd name="connsiteY1" fmla="*/ 289560 h 381000"/>
                <a:gd name="connsiteX2" fmla="*/ 30480 w 47707"/>
                <a:gd name="connsiteY2" fmla="*/ 327660 h 381000"/>
                <a:gd name="connsiteX3" fmla="*/ 22860 w 47707"/>
                <a:gd name="connsiteY3" fmla="*/ 350520 h 381000"/>
                <a:gd name="connsiteX4" fmla="*/ 0 w 47707"/>
                <a:gd name="connsiteY4" fmla="*/ 381000 h 381000"/>
                <a:gd name="connsiteX0" fmla="*/ 38100 w 47707"/>
                <a:gd name="connsiteY0" fmla="*/ 0 h 381000"/>
                <a:gd name="connsiteX1" fmla="*/ 38100 w 47707"/>
                <a:gd name="connsiteY1" fmla="*/ 289560 h 381000"/>
                <a:gd name="connsiteX2" fmla="*/ 30480 w 47707"/>
                <a:gd name="connsiteY2" fmla="*/ 327660 h 381000"/>
                <a:gd name="connsiteX3" fmla="*/ 0 w 47707"/>
                <a:gd name="connsiteY3" fmla="*/ 381000 h 381000"/>
                <a:gd name="connsiteX0" fmla="*/ 38100 w 45717"/>
                <a:gd name="connsiteY0" fmla="*/ 0 h 381000"/>
                <a:gd name="connsiteX1" fmla="*/ 38100 w 45717"/>
                <a:gd name="connsiteY1" fmla="*/ 289560 h 381000"/>
                <a:gd name="connsiteX2" fmla="*/ 0 w 45717"/>
                <a:gd name="connsiteY2" fmla="*/ 381000 h 381000"/>
                <a:gd name="connsiteX0" fmla="*/ 38100 w 61813"/>
                <a:gd name="connsiteY0" fmla="*/ 0 h 381000"/>
                <a:gd name="connsiteX1" fmla="*/ 60325 w 61813"/>
                <a:gd name="connsiteY1" fmla="*/ 292735 h 381000"/>
                <a:gd name="connsiteX2" fmla="*/ 0 w 61813"/>
                <a:gd name="connsiteY2" fmla="*/ 381000 h 381000"/>
                <a:gd name="connsiteX0" fmla="*/ 38100 w 72646"/>
                <a:gd name="connsiteY0" fmla="*/ 0 h 381000"/>
                <a:gd name="connsiteX1" fmla="*/ 60325 w 72646"/>
                <a:gd name="connsiteY1" fmla="*/ 292735 h 381000"/>
                <a:gd name="connsiteX2" fmla="*/ 0 w 72646"/>
                <a:gd name="connsiteY2" fmla="*/ 381000 h 381000"/>
                <a:gd name="connsiteX0" fmla="*/ 38100 w 50665"/>
                <a:gd name="connsiteY0" fmla="*/ 0 h 381000"/>
                <a:gd name="connsiteX1" fmla="*/ 28575 w 50665"/>
                <a:gd name="connsiteY1" fmla="*/ 276860 h 381000"/>
                <a:gd name="connsiteX2" fmla="*/ 0 w 50665"/>
                <a:gd name="connsiteY2" fmla="*/ 381000 h 381000"/>
                <a:gd name="connsiteX0" fmla="*/ 38100 w 43360"/>
                <a:gd name="connsiteY0" fmla="*/ 0 h 381000"/>
                <a:gd name="connsiteX1" fmla="*/ 28575 w 43360"/>
                <a:gd name="connsiteY1" fmla="*/ 276860 h 381000"/>
                <a:gd name="connsiteX2" fmla="*/ 0 w 43360"/>
                <a:gd name="connsiteY2" fmla="*/ 381000 h 381000"/>
                <a:gd name="connsiteX0" fmla="*/ 38100 w 49852"/>
                <a:gd name="connsiteY0" fmla="*/ 0 h 381000"/>
                <a:gd name="connsiteX1" fmla="*/ 28575 w 49852"/>
                <a:gd name="connsiteY1" fmla="*/ 276860 h 381000"/>
                <a:gd name="connsiteX2" fmla="*/ 0 w 49852"/>
                <a:gd name="connsiteY2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52" h="381000">
                  <a:moveTo>
                    <a:pt x="38100" y="0"/>
                  </a:moveTo>
                  <a:cubicBezTo>
                    <a:pt x="51473" y="133733"/>
                    <a:pt x="59223" y="202459"/>
                    <a:pt x="28575" y="276860"/>
                  </a:cubicBezTo>
                  <a:cubicBezTo>
                    <a:pt x="-491" y="347421"/>
                    <a:pt x="7937" y="361950"/>
                    <a:pt x="0" y="38100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00988" y="4000912"/>
            <a:ext cx="1908362" cy="1869961"/>
            <a:chOff x="3300988" y="4000912"/>
            <a:chExt cx="1908362" cy="1869961"/>
          </a:xfrm>
        </p:grpSpPr>
        <p:sp>
          <p:nvSpPr>
            <p:cNvPr id="14" name="TextBox 13"/>
            <p:cNvSpPr txBox="1"/>
            <p:nvPr/>
          </p:nvSpPr>
          <p:spPr>
            <a:xfrm>
              <a:off x="3563888" y="5039876"/>
              <a:ext cx="1645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Contained factor(s)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00988" y="4000912"/>
              <a:ext cx="556260" cy="1082040"/>
            </a:xfrm>
            <a:custGeom>
              <a:avLst/>
              <a:gdLst>
                <a:gd name="connsiteX0" fmla="*/ 556260 w 556260"/>
                <a:gd name="connsiteY0" fmla="*/ 1082040 h 1082040"/>
                <a:gd name="connsiteX1" fmla="*/ 548640 w 556260"/>
                <a:gd name="connsiteY1" fmla="*/ 1043940 h 1082040"/>
                <a:gd name="connsiteX2" fmla="*/ 518160 w 556260"/>
                <a:gd name="connsiteY2" fmla="*/ 960120 h 1082040"/>
                <a:gd name="connsiteX3" fmla="*/ 502920 w 556260"/>
                <a:gd name="connsiteY3" fmla="*/ 891540 h 1082040"/>
                <a:gd name="connsiteX4" fmla="*/ 480060 w 556260"/>
                <a:gd name="connsiteY4" fmla="*/ 807720 h 1082040"/>
                <a:gd name="connsiteX5" fmla="*/ 472440 w 556260"/>
                <a:gd name="connsiteY5" fmla="*/ 746760 h 1082040"/>
                <a:gd name="connsiteX6" fmla="*/ 449580 w 556260"/>
                <a:gd name="connsiteY6" fmla="*/ 662940 h 1082040"/>
                <a:gd name="connsiteX7" fmla="*/ 441960 w 556260"/>
                <a:gd name="connsiteY7" fmla="*/ 632460 h 1082040"/>
                <a:gd name="connsiteX8" fmla="*/ 426720 w 556260"/>
                <a:gd name="connsiteY8" fmla="*/ 586740 h 1082040"/>
                <a:gd name="connsiteX9" fmla="*/ 419100 w 556260"/>
                <a:gd name="connsiteY9" fmla="*/ 563880 h 1082040"/>
                <a:gd name="connsiteX10" fmla="*/ 403860 w 556260"/>
                <a:gd name="connsiteY10" fmla="*/ 502920 h 1082040"/>
                <a:gd name="connsiteX11" fmla="*/ 388620 w 556260"/>
                <a:gd name="connsiteY11" fmla="*/ 472440 h 1082040"/>
                <a:gd name="connsiteX12" fmla="*/ 381000 w 556260"/>
                <a:gd name="connsiteY12" fmla="*/ 449580 h 1082040"/>
                <a:gd name="connsiteX13" fmla="*/ 365760 w 556260"/>
                <a:gd name="connsiteY13" fmla="*/ 426720 h 1082040"/>
                <a:gd name="connsiteX14" fmla="*/ 350520 w 556260"/>
                <a:gd name="connsiteY14" fmla="*/ 373380 h 1082040"/>
                <a:gd name="connsiteX15" fmla="*/ 320040 w 556260"/>
                <a:gd name="connsiteY15" fmla="*/ 327660 h 1082040"/>
                <a:gd name="connsiteX16" fmla="*/ 297180 w 556260"/>
                <a:gd name="connsiteY16" fmla="*/ 274320 h 1082040"/>
                <a:gd name="connsiteX17" fmla="*/ 274320 w 556260"/>
                <a:gd name="connsiteY17" fmla="*/ 220980 h 1082040"/>
                <a:gd name="connsiteX18" fmla="*/ 251460 w 556260"/>
                <a:gd name="connsiteY18" fmla="*/ 198120 h 1082040"/>
                <a:gd name="connsiteX19" fmla="*/ 228600 w 556260"/>
                <a:gd name="connsiteY19" fmla="*/ 167640 h 1082040"/>
                <a:gd name="connsiteX20" fmla="*/ 205740 w 556260"/>
                <a:gd name="connsiteY20" fmla="*/ 144780 h 1082040"/>
                <a:gd name="connsiteX21" fmla="*/ 167640 w 556260"/>
                <a:gd name="connsiteY21" fmla="*/ 99060 h 1082040"/>
                <a:gd name="connsiteX22" fmla="*/ 137160 w 556260"/>
                <a:gd name="connsiteY22" fmla="*/ 76200 h 1082040"/>
                <a:gd name="connsiteX23" fmla="*/ 83820 w 556260"/>
                <a:gd name="connsiteY23" fmla="*/ 45720 h 1082040"/>
                <a:gd name="connsiteX24" fmla="*/ 60960 w 556260"/>
                <a:gd name="connsiteY24" fmla="*/ 22860 h 1082040"/>
                <a:gd name="connsiteX25" fmla="*/ 15240 w 556260"/>
                <a:gd name="connsiteY25" fmla="*/ 7620 h 1082040"/>
                <a:gd name="connsiteX26" fmla="*/ 0 w 556260"/>
                <a:gd name="connsiteY26" fmla="*/ 0 h 10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260" h="1082040">
                  <a:moveTo>
                    <a:pt x="556260" y="1082040"/>
                  </a:moveTo>
                  <a:cubicBezTo>
                    <a:pt x="553720" y="1069340"/>
                    <a:pt x="552362" y="1056345"/>
                    <a:pt x="548640" y="1043940"/>
                  </a:cubicBezTo>
                  <a:cubicBezTo>
                    <a:pt x="536822" y="1004547"/>
                    <a:pt x="526700" y="1002818"/>
                    <a:pt x="518160" y="960120"/>
                  </a:cubicBezTo>
                  <a:cubicBezTo>
                    <a:pt x="512922" y="933931"/>
                    <a:pt x="510094" y="916649"/>
                    <a:pt x="502920" y="891540"/>
                  </a:cubicBezTo>
                  <a:cubicBezTo>
                    <a:pt x="492953" y="856655"/>
                    <a:pt x="486097" y="856014"/>
                    <a:pt x="480060" y="807720"/>
                  </a:cubicBezTo>
                  <a:cubicBezTo>
                    <a:pt x="477520" y="787400"/>
                    <a:pt x="476214" y="766887"/>
                    <a:pt x="472440" y="746760"/>
                  </a:cubicBezTo>
                  <a:cubicBezTo>
                    <a:pt x="457623" y="667734"/>
                    <a:pt x="462914" y="709610"/>
                    <a:pt x="449580" y="662940"/>
                  </a:cubicBezTo>
                  <a:cubicBezTo>
                    <a:pt x="446703" y="652870"/>
                    <a:pt x="444969" y="642491"/>
                    <a:pt x="441960" y="632460"/>
                  </a:cubicBezTo>
                  <a:cubicBezTo>
                    <a:pt x="437344" y="617073"/>
                    <a:pt x="431800" y="601980"/>
                    <a:pt x="426720" y="586740"/>
                  </a:cubicBezTo>
                  <a:cubicBezTo>
                    <a:pt x="424180" y="579120"/>
                    <a:pt x="421048" y="571672"/>
                    <a:pt x="419100" y="563880"/>
                  </a:cubicBezTo>
                  <a:cubicBezTo>
                    <a:pt x="414020" y="543560"/>
                    <a:pt x="413227" y="521654"/>
                    <a:pt x="403860" y="502920"/>
                  </a:cubicBezTo>
                  <a:cubicBezTo>
                    <a:pt x="398780" y="492760"/>
                    <a:pt x="393095" y="482881"/>
                    <a:pt x="388620" y="472440"/>
                  </a:cubicBezTo>
                  <a:cubicBezTo>
                    <a:pt x="385456" y="465057"/>
                    <a:pt x="384592" y="456764"/>
                    <a:pt x="381000" y="449580"/>
                  </a:cubicBezTo>
                  <a:cubicBezTo>
                    <a:pt x="376904" y="441389"/>
                    <a:pt x="370840" y="434340"/>
                    <a:pt x="365760" y="426720"/>
                  </a:cubicBezTo>
                  <a:cubicBezTo>
                    <a:pt x="363966" y="419546"/>
                    <a:pt x="355489" y="382324"/>
                    <a:pt x="350520" y="373380"/>
                  </a:cubicBezTo>
                  <a:cubicBezTo>
                    <a:pt x="341625" y="357369"/>
                    <a:pt x="325832" y="345036"/>
                    <a:pt x="320040" y="327660"/>
                  </a:cubicBezTo>
                  <a:cubicBezTo>
                    <a:pt x="302170" y="274049"/>
                    <a:pt x="325428" y="340232"/>
                    <a:pt x="297180" y="274320"/>
                  </a:cubicBezTo>
                  <a:cubicBezTo>
                    <a:pt x="286520" y="249446"/>
                    <a:pt x="292372" y="246252"/>
                    <a:pt x="274320" y="220980"/>
                  </a:cubicBezTo>
                  <a:cubicBezTo>
                    <a:pt x="268056" y="212211"/>
                    <a:pt x="258473" y="206302"/>
                    <a:pt x="251460" y="198120"/>
                  </a:cubicBezTo>
                  <a:cubicBezTo>
                    <a:pt x="243195" y="188477"/>
                    <a:pt x="236865" y="177283"/>
                    <a:pt x="228600" y="167640"/>
                  </a:cubicBezTo>
                  <a:cubicBezTo>
                    <a:pt x="221587" y="159458"/>
                    <a:pt x="212639" y="153059"/>
                    <a:pt x="205740" y="144780"/>
                  </a:cubicBezTo>
                  <a:cubicBezTo>
                    <a:pt x="176345" y="109506"/>
                    <a:pt x="206598" y="132453"/>
                    <a:pt x="167640" y="99060"/>
                  </a:cubicBezTo>
                  <a:cubicBezTo>
                    <a:pt x="157997" y="90795"/>
                    <a:pt x="147930" y="82931"/>
                    <a:pt x="137160" y="76200"/>
                  </a:cubicBezTo>
                  <a:cubicBezTo>
                    <a:pt x="107348" y="57567"/>
                    <a:pt x="108989" y="66694"/>
                    <a:pt x="83820" y="45720"/>
                  </a:cubicBezTo>
                  <a:cubicBezTo>
                    <a:pt x="75541" y="38821"/>
                    <a:pt x="70380" y="28093"/>
                    <a:pt x="60960" y="22860"/>
                  </a:cubicBezTo>
                  <a:cubicBezTo>
                    <a:pt x="46917" y="15058"/>
                    <a:pt x="29608" y="14804"/>
                    <a:pt x="15240" y="762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3415168"/>
                <a:ext cx="2953693" cy="116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𝑘𝑒𝑦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415168"/>
                <a:ext cx="2953693" cy="1165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180034" y="2827432"/>
            <a:ext cx="92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Key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2584171"/>
            <a:ext cx="164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Selector variable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4729605"/>
            <a:ext cx="164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Contained factor(s)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699442" y="3174380"/>
            <a:ext cx="183613" cy="319669"/>
          </a:xfrm>
          <a:custGeom>
            <a:avLst/>
            <a:gdLst>
              <a:gd name="connsiteX0" fmla="*/ 0 w 183613"/>
              <a:gd name="connsiteY0" fmla="*/ 0 h 319669"/>
              <a:gd name="connsiteX1" fmla="*/ 37171 w 183613"/>
              <a:gd name="connsiteY1" fmla="*/ 7435 h 319669"/>
              <a:gd name="connsiteX2" fmla="*/ 89210 w 183613"/>
              <a:gd name="connsiteY2" fmla="*/ 29737 h 319669"/>
              <a:gd name="connsiteX3" fmla="*/ 111512 w 183613"/>
              <a:gd name="connsiteY3" fmla="*/ 44605 h 319669"/>
              <a:gd name="connsiteX4" fmla="*/ 126381 w 183613"/>
              <a:gd name="connsiteY4" fmla="*/ 59474 h 319669"/>
              <a:gd name="connsiteX5" fmla="*/ 148683 w 183613"/>
              <a:gd name="connsiteY5" fmla="*/ 104079 h 319669"/>
              <a:gd name="connsiteX6" fmla="*/ 156117 w 183613"/>
              <a:gd name="connsiteY6" fmla="*/ 126381 h 319669"/>
              <a:gd name="connsiteX7" fmla="*/ 170986 w 183613"/>
              <a:gd name="connsiteY7" fmla="*/ 148683 h 319669"/>
              <a:gd name="connsiteX8" fmla="*/ 178420 w 183613"/>
              <a:gd name="connsiteY8" fmla="*/ 319669 h 31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13" h="319669">
                <a:moveTo>
                  <a:pt x="0" y="0"/>
                </a:moveTo>
                <a:cubicBezTo>
                  <a:pt x="12390" y="2478"/>
                  <a:pt x="24913" y="4370"/>
                  <a:pt x="37171" y="7435"/>
                </a:cubicBezTo>
                <a:cubicBezTo>
                  <a:pt x="55705" y="12069"/>
                  <a:pt x="72662" y="20281"/>
                  <a:pt x="89210" y="29737"/>
                </a:cubicBezTo>
                <a:cubicBezTo>
                  <a:pt x="96967" y="34170"/>
                  <a:pt x="104535" y="39024"/>
                  <a:pt x="111512" y="44605"/>
                </a:cubicBezTo>
                <a:cubicBezTo>
                  <a:pt x="116985" y="48984"/>
                  <a:pt x="121425" y="54518"/>
                  <a:pt x="126381" y="59474"/>
                </a:cubicBezTo>
                <a:cubicBezTo>
                  <a:pt x="144716" y="132814"/>
                  <a:pt x="120279" y="56737"/>
                  <a:pt x="148683" y="104079"/>
                </a:cubicBezTo>
                <a:cubicBezTo>
                  <a:pt x="152715" y="110798"/>
                  <a:pt x="152612" y="119372"/>
                  <a:pt x="156117" y="126381"/>
                </a:cubicBezTo>
                <a:cubicBezTo>
                  <a:pt x="160113" y="134372"/>
                  <a:pt x="166030" y="141249"/>
                  <a:pt x="170986" y="148683"/>
                </a:cubicBezTo>
                <a:cubicBezTo>
                  <a:pt x="194092" y="218004"/>
                  <a:pt x="178420" y="163150"/>
                  <a:pt x="178420" y="31966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8331345" y="3226420"/>
            <a:ext cx="148683" cy="282497"/>
          </a:xfrm>
          <a:custGeom>
            <a:avLst/>
            <a:gdLst>
              <a:gd name="connsiteX0" fmla="*/ 148683 w 148683"/>
              <a:gd name="connsiteY0" fmla="*/ 0 h 282497"/>
              <a:gd name="connsiteX1" fmla="*/ 126380 w 148683"/>
              <a:gd name="connsiteY1" fmla="*/ 66907 h 282497"/>
              <a:gd name="connsiteX2" fmla="*/ 111512 w 148683"/>
              <a:gd name="connsiteY2" fmla="*/ 111512 h 282497"/>
              <a:gd name="connsiteX3" fmla="*/ 89209 w 148683"/>
              <a:gd name="connsiteY3" fmla="*/ 126380 h 282497"/>
              <a:gd name="connsiteX4" fmla="*/ 74341 w 148683"/>
              <a:gd name="connsiteY4" fmla="*/ 148682 h 282497"/>
              <a:gd name="connsiteX5" fmla="*/ 59473 w 148683"/>
              <a:gd name="connsiteY5" fmla="*/ 163551 h 282497"/>
              <a:gd name="connsiteX6" fmla="*/ 52039 w 148683"/>
              <a:gd name="connsiteY6" fmla="*/ 185853 h 282497"/>
              <a:gd name="connsiteX7" fmla="*/ 37170 w 148683"/>
              <a:gd name="connsiteY7" fmla="*/ 208156 h 282497"/>
              <a:gd name="connsiteX8" fmla="*/ 14868 w 148683"/>
              <a:gd name="connsiteY8" fmla="*/ 252760 h 282497"/>
              <a:gd name="connsiteX9" fmla="*/ 0 w 148683"/>
              <a:gd name="connsiteY9" fmla="*/ 282497 h 2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683" h="282497">
                <a:moveTo>
                  <a:pt x="148683" y="0"/>
                </a:moveTo>
                <a:cubicBezTo>
                  <a:pt x="118873" y="74520"/>
                  <a:pt x="145585" y="2890"/>
                  <a:pt x="126380" y="66907"/>
                </a:cubicBezTo>
                <a:cubicBezTo>
                  <a:pt x="121877" y="81919"/>
                  <a:pt x="124553" y="102819"/>
                  <a:pt x="111512" y="111512"/>
                </a:cubicBezTo>
                <a:lnTo>
                  <a:pt x="89209" y="126380"/>
                </a:lnTo>
                <a:cubicBezTo>
                  <a:pt x="84253" y="133814"/>
                  <a:pt x="79922" y="141705"/>
                  <a:pt x="74341" y="148682"/>
                </a:cubicBezTo>
                <a:cubicBezTo>
                  <a:pt x="69963" y="154155"/>
                  <a:pt x="63079" y="157541"/>
                  <a:pt x="59473" y="163551"/>
                </a:cubicBezTo>
                <a:cubicBezTo>
                  <a:pt x="55441" y="170270"/>
                  <a:pt x="55543" y="178844"/>
                  <a:pt x="52039" y="185853"/>
                </a:cubicBezTo>
                <a:cubicBezTo>
                  <a:pt x="48043" y="193845"/>
                  <a:pt x="42126" y="200722"/>
                  <a:pt x="37170" y="208156"/>
                </a:cubicBezTo>
                <a:cubicBezTo>
                  <a:pt x="18483" y="264216"/>
                  <a:pt x="43691" y="195112"/>
                  <a:pt x="14868" y="252760"/>
                </a:cubicBezTo>
                <a:cubicBezTo>
                  <a:pt x="-2217" y="286930"/>
                  <a:pt x="16795" y="265702"/>
                  <a:pt x="0" y="28249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926291" y="4319239"/>
            <a:ext cx="81776" cy="468351"/>
          </a:xfrm>
          <a:custGeom>
            <a:avLst/>
            <a:gdLst>
              <a:gd name="connsiteX0" fmla="*/ 0 w 81776"/>
              <a:gd name="connsiteY0" fmla="*/ 468351 h 468351"/>
              <a:gd name="connsiteX1" fmla="*/ 37171 w 81776"/>
              <a:gd name="connsiteY1" fmla="*/ 431181 h 468351"/>
              <a:gd name="connsiteX2" fmla="*/ 44605 w 81776"/>
              <a:gd name="connsiteY2" fmla="*/ 408878 h 468351"/>
              <a:gd name="connsiteX3" fmla="*/ 52039 w 81776"/>
              <a:gd name="connsiteY3" fmla="*/ 341971 h 468351"/>
              <a:gd name="connsiteX4" fmla="*/ 66907 w 81776"/>
              <a:gd name="connsiteY4" fmla="*/ 297366 h 468351"/>
              <a:gd name="connsiteX5" fmla="*/ 74341 w 81776"/>
              <a:gd name="connsiteY5" fmla="*/ 275063 h 468351"/>
              <a:gd name="connsiteX6" fmla="*/ 81776 w 81776"/>
              <a:gd name="connsiteY6" fmla="*/ 252761 h 468351"/>
              <a:gd name="connsiteX7" fmla="*/ 74341 w 81776"/>
              <a:gd name="connsiteY7" fmla="*/ 111512 h 468351"/>
              <a:gd name="connsiteX8" fmla="*/ 59473 w 81776"/>
              <a:gd name="connsiteY8" fmla="*/ 66907 h 468351"/>
              <a:gd name="connsiteX9" fmla="*/ 52039 w 81776"/>
              <a:gd name="connsiteY9" fmla="*/ 44605 h 468351"/>
              <a:gd name="connsiteX10" fmla="*/ 52039 w 81776"/>
              <a:gd name="connsiteY10" fmla="*/ 0 h 468351"/>
              <a:gd name="connsiteX0" fmla="*/ 0 w 81776"/>
              <a:gd name="connsiteY0" fmla="*/ 468351 h 468351"/>
              <a:gd name="connsiteX1" fmla="*/ 37171 w 81776"/>
              <a:gd name="connsiteY1" fmla="*/ 431181 h 468351"/>
              <a:gd name="connsiteX2" fmla="*/ 44605 w 81776"/>
              <a:gd name="connsiteY2" fmla="*/ 408878 h 468351"/>
              <a:gd name="connsiteX3" fmla="*/ 52039 w 81776"/>
              <a:gd name="connsiteY3" fmla="*/ 341971 h 468351"/>
              <a:gd name="connsiteX4" fmla="*/ 66907 w 81776"/>
              <a:gd name="connsiteY4" fmla="*/ 297366 h 468351"/>
              <a:gd name="connsiteX5" fmla="*/ 74341 w 81776"/>
              <a:gd name="connsiteY5" fmla="*/ 275063 h 468351"/>
              <a:gd name="connsiteX6" fmla="*/ 81776 w 81776"/>
              <a:gd name="connsiteY6" fmla="*/ 252761 h 468351"/>
              <a:gd name="connsiteX7" fmla="*/ 74341 w 81776"/>
              <a:gd name="connsiteY7" fmla="*/ 111512 h 468351"/>
              <a:gd name="connsiteX8" fmla="*/ 59473 w 81776"/>
              <a:gd name="connsiteY8" fmla="*/ 66907 h 468351"/>
              <a:gd name="connsiteX9" fmla="*/ 52039 w 81776"/>
              <a:gd name="connsiteY9" fmla="*/ 0 h 468351"/>
              <a:gd name="connsiteX0" fmla="*/ 0 w 81776"/>
              <a:gd name="connsiteY0" fmla="*/ 468351 h 468351"/>
              <a:gd name="connsiteX1" fmla="*/ 37171 w 81776"/>
              <a:gd name="connsiteY1" fmla="*/ 431181 h 468351"/>
              <a:gd name="connsiteX2" fmla="*/ 44605 w 81776"/>
              <a:gd name="connsiteY2" fmla="*/ 408878 h 468351"/>
              <a:gd name="connsiteX3" fmla="*/ 52039 w 81776"/>
              <a:gd name="connsiteY3" fmla="*/ 341971 h 468351"/>
              <a:gd name="connsiteX4" fmla="*/ 66907 w 81776"/>
              <a:gd name="connsiteY4" fmla="*/ 297366 h 468351"/>
              <a:gd name="connsiteX5" fmla="*/ 74341 w 81776"/>
              <a:gd name="connsiteY5" fmla="*/ 275063 h 468351"/>
              <a:gd name="connsiteX6" fmla="*/ 81776 w 81776"/>
              <a:gd name="connsiteY6" fmla="*/ 252761 h 468351"/>
              <a:gd name="connsiteX7" fmla="*/ 74341 w 81776"/>
              <a:gd name="connsiteY7" fmla="*/ 111512 h 468351"/>
              <a:gd name="connsiteX8" fmla="*/ 52039 w 81776"/>
              <a:gd name="connsiteY8" fmla="*/ 0 h 4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76" h="468351">
                <a:moveTo>
                  <a:pt x="0" y="468351"/>
                </a:moveTo>
                <a:cubicBezTo>
                  <a:pt x="12390" y="455961"/>
                  <a:pt x="26658" y="445199"/>
                  <a:pt x="37171" y="431181"/>
                </a:cubicBezTo>
                <a:cubicBezTo>
                  <a:pt x="41873" y="424912"/>
                  <a:pt x="43317" y="416608"/>
                  <a:pt x="44605" y="408878"/>
                </a:cubicBezTo>
                <a:cubicBezTo>
                  <a:pt x="48294" y="386744"/>
                  <a:pt x="47638" y="363975"/>
                  <a:pt x="52039" y="341971"/>
                </a:cubicBezTo>
                <a:cubicBezTo>
                  <a:pt x="55113" y="326603"/>
                  <a:pt x="61951" y="312234"/>
                  <a:pt x="66907" y="297366"/>
                </a:cubicBezTo>
                <a:lnTo>
                  <a:pt x="74341" y="275063"/>
                </a:lnTo>
                <a:lnTo>
                  <a:pt x="81776" y="252761"/>
                </a:lnTo>
                <a:cubicBezTo>
                  <a:pt x="79298" y="205678"/>
                  <a:pt x="79297" y="153639"/>
                  <a:pt x="74341" y="111512"/>
                </a:cubicBezTo>
                <a:cubicBezTo>
                  <a:pt x="69385" y="69385"/>
                  <a:pt x="56685" y="23232"/>
                  <a:pt x="52039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004048" y="3824997"/>
            <a:ext cx="9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Gate: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13" grpId="0" animBg="1"/>
      <p:bldP spid="15" grpId="0" animBg="1"/>
      <p:bldP spid="16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of Gaussians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=2)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6296660" cy="5091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47" y="2541588"/>
            <a:ext cx="5328865" cy="34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2435" y="5229200"/>
            <a:ext cx="164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Gate block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5529" y="5048792"/>
            <a:ext cx="66908" cy="282498"/>
          </a:xfrm>
          <a:custGeom>
            <a:avLst/>
            <a:gdLst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59473 w 104078"/>
              <a:gd name="connsiteY8" fmla="*/ 14868 h 312234"/>
              <a:gd name="connsiteX9" fmla="*/ 37170 w 104078"/>
              <a:gd name="connsiteY9" fmla="*/ 7434 h 312234"/>
              <a:gd name="connsiteX10" fmla="*/ 29736 w 104078"/>
              <a:gd name="connsiteY10" fmla="*/ 0 h 312234"/>
              <a:gd name="connsiteX0" fmla="*/ 0 w 104078"/>
              <a:gd name="connsiteY0" fmla="*/ 312234 h 312234"/>
              <a:gd name="connsiteX1" fmla="*/ 74341 w 104078"/>
              <a:gd name="connsiteY1" fmla="*/ 289932 h 312234"/>
              <a:gd name="connsiteX2" fmla="*/ 89209 w 104078"/>
              <a:gd name="connsiteY2" fmla="*/ 275063 h 312234"/>
              <a:gd name="connsiteX3" fmla="*/ 104078 w 104078"/>
              <a:gd name="connsiteY3" fmla="*/ 223024 h 312234"/>
              <a:gd name="connsiteX4" fmla="*/ 96643 w 104078"/>
              <a:gd name="connsiteY4" fmla="*/ 178419 h 312234"/>
              <a:gd name="connsiteX5" fmla="*/ 89209 w 104078"/>
              <a:gd name="connsiteY5" fmla="*/ 141249 h 312234"/>
              <a:gd name="connsiteX6" fmla="*/ 74341 w 104078"/>
              <a:gd name="connsiteY6" fmla="*/ 89210 h 312234"/>
              <a:gd name="connsiteX7" fmla="*/ 66907 w 104078"/>
              <a:gd name="connsiteY7" fmla="*/ 37171 h 312234"/>
              <a:gd name="connsiteX8" fmla="*/ 37170 w 104078"/>
              <a:gd name="connsiteY8" fmla="*/ 7434 h 312234"/>
              <a:gd name="connsiteX9" fmla="*/ 29736 w 104078"/>
              <a:gd name="connsiteY9" fmla="*/ 0 h 312234"/>
              <a:gd name="connsiteX0" fmla="*/ 0 w 104078"/>
              <a:gd name="connsiteY0" fmla="*/ 313205 h 313205"/>
              <a:gd name="connsiteX1" fmla="*/ 74341 w 104078"/>
              <a:gd name="connsiteY1" fmla="*/ 290903 h 313205"/>
              <a:gd name="connsiteX2" fmla="*/ 89209 w 104078"/>
              <a:gd name="connsiteY2" fmla="*/ 276034 h 313205"/>
              <a:gd name="connsiteX3" fmla="*/ 104078 w 104078"/>
              <a:gd name="connsiteY3" fmla="*/ 223995 h 313205"/>
              <a:gd name="connsiteX4" fmla="*/ 96643 w 104078"/>
              <a:gd name="connsiteY4" fmla="*/ 179390 h 313205"/>
              <a:gd name="connsiteX5" fmla="*/ 89209 w 104078"/>
              <a:gd name="connsiteY5" fmla="*/ 142220 h 313205"/>
              <a:gd name="connsiteX6" fmla="*/ 74341 w 104078"/>
              <a:gd name="connsiteY6" fmla="*/ 90181 h 313205"/>
              <a:gd name="connsiteX7" fmla="*/ 37170 w 104078"/>
              <a:gd name="connsiteY7" fmla="*/ 8405 h 313205"/>
              <a:gd name="connsiteX8" fmla="*/ 29736 w 104078"/>
              <a:gd name="connsiteY8" fmla="*/ 971 h 313205"/>
              <a:gd name="connsiteX0" fmla="*/ 0 w 104078"/>
              <a:gd name="connsiteY0" fmla="*/ 304800 h 304800"/>
              <a:gd name="connsiteX1" fmla="*/ 74341 w 104078"/>
              <a:gd name="connsiteY1" fmla="*/ 282498 h 304800"/>
              <a:gd name="connsiteX2" fmla="*/ 89209 w 104078"/>
              <a:gd name="connsiteY2" fmla="*/ 267629 h 304800"/>
              <a:gd name="connsiteX3" fmla="*/ 104078 w 104078"/>
              <a:gd name="connsiteY3" fmla="*/ 215590 h 304800"/>
              <a:gd name="connsiteX4" fmla="*/ 96643 w 104078"/>
              <a:gd name="connsiteY4" fmla="*/ 170985 h 304800"/>
              <a:gd name="connsiteX5" fmla="*/ 89209 w 104078"/>
              <a:gd name="connsiteY5" fmla="*/ 133815 h 304800"/>
              <a:gd name="connsiteX6" fmla="*/ 74341 w 104078"/>
              <a:gd name="connsiteY6" fmla="*/ 81776 h 304800"/>
              <a:gd name="connsiteX7" fmla="*/ 37170 w 104078"/>
              <a:gd name="connsiteY7" fmla="*/ 0 h 304800"/>
              <a:gd name="connsiteX0" fmla="*/ 37171 w 66908"/>
              <a:gd name="connsiteY0" fmla="*/ 282498 h 282498"/>
              <a:gd name="connsiteX1" fmla="*/ 52039 w 66908"/>
              <a:gd name="connsiteY1" fmla="*/ 267629 h 282498"/>
              <a:gd name="connsiteX2" fmla="*/ 66908 w 66908"/>
              <a:gd name="connsiteY2" fmla="*/ 215590 h 282498"/>
              <a:gd name="connsiteX3" fmla="*/ 59473 w 66908"/>
              <a:gd name="connsiteY3" fmla="*/ 170985 h 282498"/>
              <a:gd name="connsiteX4" fmla="*/ 52039 w 66908"/>
              <a:gd name="connsiteY4" fmla="*/ 133815 h 282498"/>
              <a:gd name="connsiteX5" fmla="*/ 37171 w 66908"/>
              <a:gd name="connsiteY5" fmla="*/ 81776 h 282498"/>
              <a:gd name="connsiteX6" fmla="*/ 0 w 66908"/>
              <a:gd name="connsiteY6" fmla="*/ 0 h 2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8" h="282498">
                <a:moveTo>
                  <a:pt x="37171" y="282498"/>
                </a:moveTo>
                <a:cubicBezTo>
                  <a:pt x="43257" y="279020"/>
                  <a:pt x="47083" y="272585"/>
                  <a:pt x="52039" y="267629"/>
                </a:cubicBezTo>
                <a:cubicBezTo>
                  <a:pt x="55544" y="257114"/>
                  <a:pt x="66908" y="224922"/>
                  <a:pt x="66908" y="215590"/>
                </a:cubicBezTo>
                <a:cubicBezTo>
                  <a:pt x="66908" y="200517"/>
                  <a:pt x="62170" y="185815"/>
                  <a:pt x="59473" y="170985"/>
                </a:cubicBezTo>
                <a:cubicBezTo>
                  <a:pt x="57213" y="158553"/>
                  <a:pt x="55103" y="146073"/>
                  <a:pt x="52039" y="133815"/>
                </a:cubicBezTo>
                <a:cubicBezTo>
                  <a:pt x="41425" y="91357"/>
                  <a:pt x="45844" y="104078"/>
                  <a:pt x="37171" y="81776"/>
                </a:cubicBezTo>
                <a:cubicBezTo>
                  <a:pt x="28498" y="59474"/>
                  <a:pt x="7434" y="14868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ket 9"/>
          <p:cNvSpPr/>
          <p:nvPr/>
        </p:nvSpPr>
        <p:spPr>
          <a:xfrm rot="5400000">
            <a:off x="34018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ket 11"/>
          <p:cNvSpPr/>
          <p:nvPr/>
        </p:nvSpPr>
        <p:spPr>
          <a:xfrm rot="5400000">
            <a:off x="5713270" y="1502786"/>
            <a:ext cx="108012" cy="1512168"/>
          </a:xfrm>
          <a:prstGeom prst="rightBracket">
            <a:avLst>
              <a:gd name="adj" fmla="val 87700"/>
            </a:avLst>
          </a:prstGeom>
          <a:ln w="38100">
            <a:solidFill>
              <a:srgbClr val="F6C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1511</Words>
  <Application>Microsoft Office PowerPoint</Application>
  <PresentationFormat>On-screen Show (4:3)</PresentationFormat>
  <Paragraphs>294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Gated Graphs and Causal Inference</vt:lpstr>
      <vt:lpstr>Outline</vt:lpstr>
      <vt:lpstr>A mixture of two Gaussians</vt:lpstr>
      <vt:lpstr>Mixture as a Bayesian Network</vt:lpstr>
      <vt:lpstr>Mixture as a Factor Graph</vt:lpstr>
      <vt:lpstr>Mixture as a Gated Graph</vt:lpstr>
      <vt:lpstr>gated graphs</vt:lpstr>
      <vt:lpstr>The Gate</vt:lpstr>
      <vt:lpstr>Mixture of Gaussians</vt:lpstr>
      <vt:lpstr>Mixture of Gaussians</vt:lpstr>
      <vt:lpstr>Mixture of Gaussians</vt:lpstr>
      <vt:lpstr>Model Selection</vt:lpstr>
      <vt:lpstr>Model Selection</vt:lpstr>
      <vt:lpstr>Structure learning</vt:lpstr>
      <vt:lpstr>Example: image edge model</vt:lpstr>
      <vt:lpstr>Example: genetic association study</vt:lpstr>
      <vt:lpstr>D-separation  in gated graphs</vt:lpstr>
      <vt:lpstr>d-separation in factor graphs</vt:lpstr>
      <vt:lpstr>d-separation with gates</vt:lpstr>
      <vt:lpstr>d-separation with gates</vt:lpstr>
      <vt:lpstr>d-separation summary</vt:lpstr>
      <vt:lpstr>Inference in gated graphs</vt:lpstr>
      <vt:lpstr>Inference in Gated Graphs</vt:lpstr>
      <vt:lpstr>BP in factor graphs</vt:lpstr>
      <vt:lpstr>BP in a gate block</vt:lpstr>
      <vt:lpstr>Modelling Interventions with gated graphs </vt:lpstr>
      <vt:lpstr>Intervention with Gates</vt:lpstr>
      <vt:lpstr>Normal (no intervention)</vt:lpstr>
      <vt:lpstr>Intervention on Z</vt:lpstr>
      <vt:lpstr>Example model</vt:lpstr>
      <vt:lpstr>Example model with interventions</vt:lpstr>
      <vt:lpstr>do calculus</vt:lpstr>
      <vt:lpstr>Rule 1: deletion of observations</vt:lpstr>
      <vt:lpstr>Rule 2: action/observation exchange</vt:lpstr>
      <vt:lpstr>Rule 3: deletion of actions</vt:lpstr>
      <vt:lpstr>Rule 3: deletion of actions</vt:lpstr>
      <vt:lpstr>do calculus equivalence</vt:lpstr>
      <vt:lpstr>Causal inference with gated graphs</vt:lpstr>
      <vt:lpstr>Causal Inference using BP</vt:lpstr>
      <vt:lpstr>Causal Inference using BP</vt:lpstr>
      <vt:lpstr>Causal Inference using BP</vt:lpstr>
      <vt:lpstr>Learning causal structure</vt:lpstr>
      <vt:lpstr>Learning causal structure</vt:lpstr>
      <vt:lpstr>Learning causal structure</vt:lpstr>
      <vt:lpstr>…and without interventions</vt:lpstr>
      <vt:lpstr>…and without interventions</vt:lpstr>
      <vt:lpstr>Dominik’s idea</vt:lpstr>
      <vt:lpstr>Conclusions</vt:lpstr>
      <vt:lpstr>Future directions</vt:lpstr>
      <vt:lpstr>Thank you!</vt:lpstr>
      <vt:lpstr>Imperfect Interventions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rachelh</dc:creator>
  <cp:lastModifiedBy>jwinn</cp:lastModifiedBy>
  <cp:revision>129</cp:revision>
  <dcterms:created xsi:type="dcterms:W3CDTF">2007-01-11T16:49:39Z</dcterms:created>
  <dcterms:modified xsi:type="dcterms:W3CDTF">2012-09-04T11:50:25Z</dcterms:modified>
</cp:coreProperties>
</file>